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0" r:id="rId2"/>
    <p:sldMasterId id="2147483672" r:id="rId3"/>
  </p:sldMasterIdLst>
  <p:notesMasterIdLst>
    <p:notesMasterId r:id="rId29"/>
  </p:notesMasterIdLst>
  <p:sldIdLst>
    <p:sldId id="296" r:id="rId4"/>
    <p:sldId id="298" r:id="rId5"/>
    <p:sldId id="322" r:id="rId6"/>
    <p:sldId id="284" r:id="rId7"/>
    <p:sldId id="270" r:id="rId8"/>
    <p:sldId id="264" r:id="rId9"/>
    <p:sldId id="266" r:id="rId10"/>
    <p:sldId id="269" r:id="rId11"/>
    <p:sldId id="285" r:id="rId12"/>
    <p:sldId id="324" r:id="rId13"/>
    <p:sldId id="286" r:id="rId14"/>
    <p:sldId id="297" r:id="rId15"/>
    <p:sldId id="292" r:id="rId16"/>
    <p:sldId id="326" r:id="rId17"/>
    <p:sldId id="327" r:id="rId18"/>
    <p:sldId id="288" r:id="rId19"/>
    <p:sldId id="329" r:id="rId20"/>
    <p:sldId id="331" r:id="rId21"/>
    <p:sldId id="330" r:id="rId22"/>
    <p:sldId id="275" r:id="rId23"/>
    <p:sldId id="293" r:id="rId24"/>
    <p:sldId id="315" r:id="rId25"/>
    <p:sldId id="312" r:id="rId26"/>
    <p:sldId id="263" r:id="rId27"/>
    <p:sldId id="291" r:id="rId2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00194C"/>
    <a:srgbClr val="2892A0"/>
    <a:srgbClr val="1036A0"/>
    <a:srgbClr val="33B9CB"/>
    <a:srgbClr val="B08600"/>
    <a:srgbClr val="E6AF00"/>
    <a:srgbClr val="CC1EB3"/>
    <a:srgbClr val="3F9802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B1136-FAF9-48BA-888A-A295BB818CB1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9FF3DB-79C8-4170-87FB-184030BF809C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accent6"/>
              </a:solidFill>
            </a:rPr>
            <a:t>Enseignements communs</a:t>
          </a:r>
          <a:endParaRPr lang="fr-FR" sz="2800" b="1" dirty="0">
            <a:solidFill>
              <a:schemeClr val="accent6"/>
            </a:solidFill>
          </a:endParaRPr>
        </a:p>
      </dgm:t>
    </dgm:pt>
    <dgm:pt modelId="{5F4586F8-7604-4AC7-8CAA-94E9CC8EEF66}" type="parTrans" cxnId="{4D702EA0-DEAA-44BF-A405-EB99274188C2}">
      <dgm:prSet/>
      <dgm:spPr/>
      <dgm:t>
        <a:bodyPr/>
        <a:lstStyle/>
        <a:p>
          <a:endParaRPr lang="fr-FR"/>
        </a:p>
      </dgm:t>
    </dgm:pt>
    <dgm:pt modelId="{2F2FFB0B-0BA9-4EDC-A97C-0151B96F02FB}" type="sibTrans" cxnId="{4D702EA0-DEAA-44BF-A405-EB99274188C2}">
      <dgm:prSet/>
      <dgm:spPr/>
      <dgm:t>
        <a:bodyPr/>
        <a:lstStyle/>
        <a:p>
          <a:endParaRPr lang="fr-FR"/>
        </a:p>
      </dgm:t>
    </dgm:pt>
    <dgm:pt modelId="{279E4329-2E66-4D83-A843-1BF7A1B6DE2F}">
      <dgm:prSet phldrT="[Texte]"/>
      <dgm:spPr/>
      <dgm:t>
        <a:bodyPr/>
        <a:lstStyle/>
        <a:p>
          <a:r>
            <a:rPr lang="fr-FR" dirty="0" smtClean="0"/>
            <a:t>Français 4h</a:t>
          </a:r>
          <a:endParaRPr lang="fr-FR" dirty="0"/>
        </a:p>
      </dgm:t>
    </dgm:pt>
    <dgm:pt modelId="{A1938A0D-F338-46C7-A825-AD17078294ED}" type="parTrans" cxnId="{7601F238-CC57-4791-AA36-FD2A10E61BA0}">
      <dgm:prSet/>
      <dgm:spPr/>
      <dgm:t>
        <a:bodyPr/>
        <a:lstStyle/>
        <a:p>
          <a:endParaRPr lang="fr-FR"/>
        </a:p>
      </dgm:t>
    </dgm:pt>
    <dgm:pt modelId="{5976B53B-BAD1-43C0-8320-BD648468956D}" type="sibTrans" cxnId="{7601F238-CC57-4791-AA36-FD2A10E61BA0}">
      <dgm:prSet/>
      <dgm:spPr/>
      <dgm:t>
        <a:bodyPr/>
        <a:lstStyle/>
        <a:p>
          <a:endParaRPr lang="fr-FR"/>
        </a:p>
      </dgm:t>
    </dgm:pt>
    <dgm:pt modelId="{CD6CE113-ADD3-4C4D-9875-FD36D05C612B}">
      <dgm:prSet phldrT="[Texte]"/>
      <dgm:spPr/>
      <dgm:t>
        <a:bodyPr/>
        <a:lstStyle/>
        <a:p>
          <a:r>
            <a:rPr lang="fr-FR" dirty="0" smtClean="0"/>
            <a:t>Histoire-Géographie 3h</a:t>
          </a:r>
          <a:endParaRPr lang="fr-FR" dirty="0"/>
        </a:p>
      </dgm:t>
    </dgm:pt>
    <dgm:pt modelId="{C0589976-911A-4D0A-B161-1A1D4579B659}" type="parTrans" cxnId="{E1275CE7-42A5-4D12-9A3E-5A80FF930E3D}">
      <dgm:prSet/>
      <dgm:spPr/>
      <dgm:t>
        <a:bodyPr/>
        <a:lstStyle/>
        <a:p>
          <a:endParaRPr lang="fr-FR"/>
        </a:p>
      </dgm:t>
    </dgm:pt>
    <dgm:pt modelId="{BEB5BDF8-85C7-444D-B922-E236C0BA4D8D}" type="sibTrans" cxnId="{E1275CE7-42A5-4D12-9A3E-5A80FF930E3D}">
      <dgm:prSet/>
      <dgm:spPr/>
      <dgm:t>
        <a:bodyPr/>
        <a:lstStyle/>
        <a:p>
          <a:endParaRPr lang="fr-FR"/>
        </a:p>
      </dgm:t>
    </dgm:pt>
    <dgm:pt modelId="{6F45713B-7EC2-451F-9F39-1061170B40E7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accent6"/>
              </a:solidFill>
            </a:rPr>
            <a:t>Accompagnement personnalisé</a:t>
          </a:r>
          <a:endParaRPr lang="fr-FR" sz="2000" b="1" dirty="0">
            <a:solidFill>
              <a:schemeClr val="accent6"/>
            </a:solidFill>
          </a:endParaRPr>
        </a:p>
      </dgm:t>
    </dgm:pt>
    <dgm:pt modelId="{3DCD876D-6CC6-4F82-AA1C-D924559800C3}" type="parTrans" cxnId="{B116F420-9364-4A6A-8173-10EBDD210C3F}">
      <dgm:prSet/>
      <dgm:spPr/>
      <dgm:t>
        <a:bodyPr/>
        <a:lstStyle/>
        <a:p>
          <a:endParaRPr lang="fr-FR"/>
        </a:p>
      </dgm:t>
    </dgm:pt>
    <dgm:pt modelId="{2B1A5C3F-ACBD-4E01-913C-A7999C3FBC3B}" type="sibTrans" cxnId="{B116F420-9364-4A6A-8173-10EBDD210C3F}">
      <dgm:prSet/>
      <dgm:spPr/>
      <dgm:t>
        <a:bodyPr/>
        <a:lstStyle/>
        <a:p>
          <a:endParaRPr lang="fr-FR"/>
        </a:p>
      </dgm:t>
    </dgm:pt>
    <dgm:pt modelId="{EE3B7C48-0FA8-4508-A620-DB12978A359D}">
      <dgm:prSet phldrT="[Texte]"/>
      <dgm:spPr/>
      <dgm:t>
        <a:bodyPr/>
        <a:lstStyle/>
        <a:p>
          <a:r>
            <a:rPr lang="fr-FR" dirty="0" smtClean="0"/>
            <a:t>Consolidation des acquis en fonction des besoins identifiés par les tests de positionnement en français et en mathématiques</a:t>
          </a:r>
        </a:p>
        <a:p>
          <a:endParaRPr lang="fr-FR" dirty="0"/>
        </a:p>
      </dgm:t>
    </dgm:pt>
    <dgm:pt modelId="{E976E16B-F6C3-401C-A90D-734FAA425BC7}" type="parTrans" cxnId="{2BF2539F-C542-4538-97C4-7EA451FCFF5E}">
      <dgm:prSet/>
      <dgm:spPr/>
      <dgm:t>
        <a:bodyPr/>
        <a:lstStyle/>
        <a:p>
          <a:endParaRPr lang="fr-FR"/>
        </a:p>
      </dgm:t>
    </dgm:pt>
    <dgm:pt modelId="{C932044D-9CD2-43F2-89BA-6F40B0EFF59D}" type="sibTrans" cxnId="{2BF2539F-C542-4538-97C4-7EA451FCFF5E}">
      <dgm:prSet/>
      <dgm:spPr/>
      <dgm:t>
        <a:bodyPr/>
        <a:lstStyle/>
        <a:p>
          <a:endParaRPr lang="fr-FR"/>
        </a:p>
      </dgm:t>
    </dgm:pt>
    <dgm:pt modelId="{2410A158-891B-4BAD-A91C-64FC3BF40B30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accent6"/>
              </a:solidFill>
            </a:rPr>
            <a:t>2 enseignements optionnels au maximum</a:t>
          </a:r>
          <a:endParaRPr lang="fr-FR" sz="2000" b="1" dirty="0">
            <a:solidFill>
              <a:schemeClr val="accent6"/>
            </a:solidFill>
          </a:endParaRPr>
        </a:p>
      </dgm:t>
    </dgm:pt>
    <dgm:pt modelId="{45EE2D6A-0E00-475D-BAFF-956667C7D7F3}" type="parTrans" cxnId="{F01F0420-C59D-4A22-8640-8FAA629AD7C5}">
      <dgm:prSet/>
      <dgm:spPr/>
      <dgm:t>
        <a:bodyPr/>
        <a:lstStyle/>
        <a:p>
          <a:endParaRPr lang="fr-FR"/>
        </a:p>
      </dgm:t>
    </dgm:pt>
    <dgm:pt modelId="{47E7BC7B-3E93-4F50-BF95-BCE601B0A1FE}" type="sibTrans" cxnId="{F01F0420-C59D-4A22-8640-8FAA629AD7C5}">
      <dgm:prSet/>
      <dgm:spPr/>
      <dgm:t>
        <a:bodyPr/>
        <a:lstStyle/>
        <a:p>
          <a:endParaRPr lang="fr-FR"/>
        </a:p>
      </dgm:t>
    </dgm:pt>
    <dgm:pt modelId="{F6FB8BA7-CBD1-416C-B60D-3101803AEFFA}">
      <dgm:prSet phldrT="[Texte]"/>
      <dgm:spPr/>
      <dgm:t>
        <a:bodyPr/>
        <a:lstStyle/>
        <a:p>
          <a:r>
            <a:rPr lang="fr-FR" dirty="0" smtClean="0"/>
            <a:t>LV1 &amp; LV2 5h30</a:t>
          </a:r>
          <a:endParaRPr lang="fr-FR" dirty="0"/>
        </a:p>
      </dgm:t>
    </dgm:pt>
    <dgm:pt modelId="{A1CC896A-C221-4EAC-9653-E2DC857E3688}" type="parTrans" cxnId="{CC27EC66-DFA8-43BE-803F-A82070D2A840}">
      <dgm:prSet/>
      <dgm:spPr/>
      <dgm:t>
        <a:bodyPr/>
        <a:lstStyle/>
        <a:p>
          <a:endParaRPr lang="fr-FR"/>
        </a:p>
      </dgm:t>
    </dgm:pt>
    <dgm:pt modelId="{7B40A49F-AA0A-463F-8C1E-41C328077A52}" type="sibTrans" cxnId="{CC27EC66-DFA8-43BE-803F-A82070D2A840}">
      <dgm:prSet/>
      <dgm:spPr/>
      <dgm:t>
        <a:bodyPr/>
        <a:lstStyle/>
        <a:p>
          <a:endParaRPr lang="fr-FR"/>
        </a:p>
      </dgm:t>
    </dgm:pt>
    <dgm:pt modelId="{13163064-7B38-45AF-8C61-BA2452A34D27}">
      <dgm:prSet phldrT="[Texte]"/>
      <dgm:spPr/>
      <dgm:t>
        <a:bodyPr/>
        <a:lstStyle/>
        <a:p>
          <a:r>
            <a:rPr lang="fr-FR" dirty="0" smtClean="0"/>
            <a:t>Sciences économiques et sociales 1h30</a:t>
          </a:r>
          <a:endParaRPr lang="fr-FR" dirty="0"/>
        </a:p>
      </dgm:t>
    </dgm:pt>
    <dgm:pt modelId="{BE79DAF2-9DE0-4C75-B30F-52065F131FA3}" type="parTrans" cxnId="{495BF7AD-7414-401D-AD00-50D4A2D333BA}">
      <dgm:prSet/>
      <dgm:spPr/>
      <dgm:t>
        <a:bodyPr/>
        <a:lstStyle/>
        <a:p>
          <a:endParaRPr lang="fr-FR"/>
        </a:p>
      </dgm:t>
    </dgm:pt>
    <dgm:pt modelId="{245E4821-BE7D-408B-98A1-0AFA562E594C}" type="sibTrans" cxnId="{495BF7AD-7414-401D-AD00-50D4A2D333BA}">
      <dgm:prSet/>
      <dgm:spPr/>
      <dgm:t>
        <a:bodyPr/>
        <a:lstStyle/>
        <a:p>
          <a:endParaRPr lang="fr-FR"/>
        </a:p>
      </dgm:t>
    </dgm:pt>
    <dgm:pt modelId="{C0D2F42B-3B3A-443D-82F6-9E3162175C3A}">
      <dgm:prSet phldrT="[Texte]"/>
      <dgm:spPr/>
      <dgm:t>
        <a:bodyPr/>
        <a:lstStyle/>
        <a:p>
          <a:r>
            <a:rPr lang="fr-FR" dirty="0" smtClean="0"/>
            <a:t>Mathématiques 4h</a:t>
          </a:r>
          <a:endParaRPr lang="fr-FR" dirty="0"/>
        </a:p>
      </dgm:t>
    </dgm:pt>
    <dgm:pt modelId="{65E70EB3-B22E-43FC-AC42-9B2F639905E3}" type="parTrans" cxnId="{B9D0B96C-5F6C-4476-8C6C-AC707E06B8E0}">
      <dgm:prSet/>
      <dgm:spPr/>
      <dgm:t>
        <a:bodyPr/>
        <a:lstStyle/>
        <a:p>
          <a:endParaRPr lang="fr-FR"/>
        </a:p>
      </dgm:t>
    </dgm:pt>
    <dgm:pt modelId="{85065A47-44E8-4431-846E-47D3AD71C31A}" type="sibTrans" cxnId="{B9D0B96C-5F6C-4476-8C6C-AC707E06B8E0}">
      <dgm:prSet/>
      <dgm:spPr/>
      <dgm:t>
        <a:bodyPr/>
        <a:lstStyle/>
        <a:p>
          <a:endParaRPr lang="fr-FR"/>
        </a:p>
      </dgm:t>
    </dgm:pt>
    <dgm:pt modelId="{B5FE4D72-6B6A-4054-BFE0-6A419AE4C572}">
      <dgm:prSet phldrT="[Texte]"/>
      <dgm:spPr/>
      <dgm:t>
        <a:bodyPr/>
        <a:lstStyle/>
        <a:p>
          <a:r>
            <a:rPr lang="fr-FR" dirty="0" smtClean="0"/>
            <a:t>Physique-Chimie 3h</a:t>
          </a:r>
          <a:endParaRPr lang="fr-FR" dirty="0"/>
        </a:p>
      </dgm:t>
    </dgm:pt>
    <dgm:pt modelId="{41C13E95-4D48-478F-9F72-FF2E700DED2E}" type="parTrans" cxnId="{ED286F6D-5D0B-4D88-80D3-4CE4D91D792E}">
      <dgm:prSet/>
      <dgm:spPr/>
      <dgm:t>
        <a:bodyPr/>
        <a:lstStyle/>
        <a:p>
          <a:endParaRPr lang="fr-FR"/>
        </a:p>
      </dgm:t>
    </dgm:pt>
    <dgm:pt modelId="{DC49B304-2D2F-45BA-AAF1-2896E9C4E758}" type="sibTrans" cxnId="{ED286F6D-5D0B-4D88-80D3-4CE4D91D792E}">
      <dgm:prSet/>
      <dgm:spPr/>
      <dgm:t>
        <a:bodyPr/>
        <a:lstStyle/>
        <a:p>
          <a:endParaRPr lang="fr-FR"/>
        </a:p>
      </dgm:t>
    </dgm:pt>
    <dgm:pt modelId="{FF517FDD-78B5-4C67-907A-854B23A90535}">
      <dgm:prSet phldrT="[Texte]"/>
      <dgm:spPr/>
      <dgm:t>
        <a:bodyPr/>
        <a:lstStyle/>
        <a:p>
          <a:r>
            <a:rPr lang="fr-FR" dirty="0" smtClean="0"/>
            <a:t>Sciences de la vie et de la Terre 1h30</a:t>
          </a:r>
          <a:endParaRPr lang="fr-FR" dirty="0"/>
        </a:p>
      </dgm:t>
    </dgm:pt>
    <dgm:pt modelId="{F51E9C28-5AF6-4A58-82E8-4FD52C2947DA}" type="parTrans" cxnId="{CCE45132-1CA6-4E9C-89E2-713B1787F427}">
      <dgm:prSet/>
      <dgm:spPr/>
      <dgm:t>
        <a:bodyPr/>
        <a:lstStyle/>
        <a:p>
          <a:endParaRPr lang="fr-FR"/>
        </a:p>
      </dgm:t>
    </dgm:pt>
    <dgm:pt modelId="{64B687B5-B212-4740-A7EB-DD23CB098999}" type="sibTrans" cxnId="{CCE45132-1CA6-4E9C-89E2-713B1787F427}">
      <dgm:prSet/>
      <dgm:spPr/>
      <dgm:t>
        <a:bodyPr/>
        <a:lstStyle/>
        <a:p>
          <a:endParaRPr lang="fr-FR"/>
        </a:p>
      </dgm:t>
    </dgm:pt>
    <dgm:pt modelId="{40314EE6-0235-4B38-B9FE-345D5F5932F4}">
      <dgm:prSet phldrT="[Texte]"/>
      <dgm:spPr/>
      <dgm:t>
        <a:bodyPr/>
        <a:lstStyle/>
        <a:p>
          <a:r>
            <a:rPr lang="fr-FR" dirty="0" smtClean="0"/>
            <a:t>EPS 2h</a:t>
          </a:r>
          <a:endParaRPr lang="fr-FR" dirty="0"/>
        </a:p>
      </dgm:t>
    </dgm:pt>
    <dgm:pt modelId="{C4479442-5070-40FF-ABB2-10492BB72BAD}" type="parTrans" cxnId="{8072453D-589E-4EA3-A208-B08C07366FF7}">
      <dgm:prSet/>
      <dgm:spPr/>
      <dgm:t>
        <a:bodyPr/>
        <a:lstStyle/>
        <a:p>
          <a:endParaRPr lang="fr-FR"/>
        </a:p>
      </dgm:t>
    </dgm:pt>
    <dgm:pt modelId="{E6DFED59-79BB-440F-82B9-36FC40416899}" type="sibTrans" cxnId="{8072453D-589E-4EA3-A208-B08C07366FF7}">
      <dgm:prSet/>
      <dgm:spPr/>
      <dgm:t>
        <a:bodyPr/>
        <a:lstStyle/>
        <a:p>
          <a:endParaRPr lang="fr-FR"/>
        </a:p>
      </dgm:t>
    </dgm:pt>
    <dgm:pt modelId="{CEE52E75-8750-4621-8791-8364C5847827}">
      <dgm:prSet phldrT="[Texte]"/>
      <dgm:spPr/>
      <dgm:t>
        <a:bodyPr/>
        <a:lstStyle/>
        <a:p>
          <a:r>
            <a:rPr lang="fr-FR" dirty="0" smtClean="0"/>
            <a:t>EMC 18 h annuelles</a:t>
          </a:r>
          <a:endParaRPr lang="fr-FR" dirty="0"/>
        </a:p>
      </dgm:t>
    </dgm:pt>
    <dgm:pt modelId="{85213877-13B0-4B7B-BF71-9D96654ABB6B}" type="parTrans" cxnId="{E951212D-3CEC-4CF2-986D-1F367F2918AC}">
      <dgm:prSet/>
      <dgm:spPr/>
      <dgm:t>
        <a:bodyPr/>
        <a:lstStyle/>
        <a:p>
          <a:endParaRPr lang="fr-FR"/>
        </a:p>
      </dgm:t>
    </dgm:pt>
    <dgm:pt modelId="{7391B7CD-0143-4C17-AF72-EAD372A4D5AC}" type="sibTrans" cxnId="{E951212D-3CEC-4CF2-986D-1F367F2918AC}">
      <dgm:prSet/>
      <dgm:spPr/>
      <dgm:t>
        <a:bodyPr/>
        <a:lstStyle/>
        <a:p>
          <a:endParaRPr lang="fr-FR"/>
        </a:p>
      </dgm:t>
    </dgm:pt>
    <dgm:pt modelId="{F59C7EFB-566C-4D40-9FE8-2D7FF10D03FF}">
      <dgm:prSet phldrT="[Texte]"/>
      <dgm:spPr/>
      <dgm:t>
        <a:bodyPr/>
        <a:lstStyle/>
        <a:p>
          <a:r>
            <a:rPr lang="fr-FR" dirty="0" smtClean="0"/>
            <a:t>Sciences numériques et technologie 1h30</a:t>
          </a:r>
          <a:endParaRPr lang="fr-FR" dirty="0"/>
        </a:p>
      </dgm:t>
    </dgm:pt>
    <dgm:pt modelId="{C89A10DF-5870-48D6-A935-95C43319A4B5}" type="parTrans" cxnId="{CEFEFF37-461A-4C73-8248-11394C711944}">
      <dgm:prSet/>
      <dgm:spPr/>
      <dgm:t>
        <a:bodyPr/>
        <a:lstStyle/>
        <a:p>
          <a:endParaRPr lang="fr-FR"/>
        </a:p>
      </dgm:t>
    </dgm:pt>
    <dgm:pt modelId="{56FF9192-C616-45B4-8DBD-B94AF8739646}" type="sibTrans" cxnId="{CEFEFF37-461A-4C73-8248-11394C711944}">
      <dgm:prSet/>
      <dgm:spPr/>
      <dgm:t>
        <a:bodyPr/>
        <a:lstStyle/>
        <a:p>
          <a:endParaRPr lang="fr-FR"/>
        </a:p>
      </dgm:t>
    </dgm:pt>
    <dgm:pt modelId="{7AF38F17-3444-43A2-A023-343864E12B01}">
      <dgm:prSet phldrT="[Texte]"/>
      <dgm:spPr/>
      <dgm:t>
        <a:bodyPr/>
        <a:lstStyle/>
        <a:p>
          <a:r>
            <a:rPr lang="fr-FR" dirty="0" smtClean="0"/>
            <a:t>54h dédiées à l’aide à la construction du projet d’orientation</a:t>
          </a:r>
          <a:endParaRPr lang="fr-FR" dirty="0"/>
        </a:p>
      </dgm:t>
    </dgm:pt>
    <dgm:pt modelId="{28F8C15C-B859-4B55-8381-568BC95F38F1}" type="parTrans" cxnId="{59126BE2-DE08-416B-954F-980E11010C1B}">
      <dgm:prSet/>
      <dgm:spPr/>
      <dgm:t>
        <a:bodyPr/>
        <a:lstStyle/>
        <a:p>
          <a:endParaRPr lang="fr-FR"/>
        </a:p>
      </dgm:t>
    </dgm:pt>
    <dgm:pt modelId="{F03BF750-D1D8-415B-B1A5-72F594C1916E}" type="sibTrans" cxnId="{59126BE2-DE08-416B-954F-980E11010C1B}">
      <dgm:prSet/>
      <dgm:spPr/>
      <dgm:t>
        <a:bodyPr/>
        <a:lstStyle/>
        <a:p>
          <a:endParaRPr lang="fr-FR"/>
        </a:p>
      </dgm:t>
    </dgm:pt>
    <dgm:pt modelId="{9A860F1E-1102-4157-8274-844D40941E20}">
      <dgm:prSet phldrT="[Texte]"/>
      <dgm:spPr/>
      <dgm:t>
        <a:bodyPr/>
        <a:lstStyle/>
        <a:p>
          <a:r>
            <a:rPr lang="fr-FR" dirty="0" smtClean="0"/>
            <a:t>2 semaines de l’orientation</a:t>
          </a:r>
          <a:endParaRPr lang="fr-FR" dirty="0"/>
        </a:p>
      </dgm:t>
    </dgm:pt>
    <dgm:pt modelId="{10CB784C-1690-4DCF-9FEB-316897F2818B}" type="parTrans" cxnId="{4C26EDBD-4EE7-4796-9B24-D3263CE53F0C}">
      <dgm:prSet/>
      <dgm:spPr/>
      <dgm:t>
        <a:bodyPr/>
        <a:lstStyle/>
        <a:p>
          <a:endParaRPr lang="fr-FR"/>
        </a:p>
      </dgm:t>
    </dgm:pt>
    <dgm:pt modelId="{F06C4253-DC2B-4677-B9E1-44997BA849EF}" type="sibTrans" cxnId="{4C26EDBD-4EE7-4796-9B24-D3263CE53F0C}">
      <dgm:prSet/>
      <dgm:spPr/>
      <dgm:t>
        <a:bodyPr/>
        <a:lstStyle/>
        <a:p>
          <a:endParaRPr lang="fr-FR"/>
        </a:p>
      </dgm:t>
    </dgm:pt>
    <dgm:pt modelId="{24E2C991-4216-4C5F-B0DE-2038AAFAACE9}">
      <dgm:prSet phldrT="[Texte]"/>
      <dgm:spPr/>
      <dgm:t>
        <a:bodyPr/>
        <a:lstStyle/>
        <a:p>
          <a:r>
            <a:rPr lang="fr-FR" dirty="0" smtClean="0"/>
            <a:t>1 enseignement général  (en fonction de l’offre du lycée) 3h</a:t>
          </a:r>
          <a:endParaRPr lang="fr-FR" dirty="0"/>
        </a:p>
      </dgm:t>
    </dgm:pt>
    <dgm:pt modelId="{959E85E5-130F-4DE9-AEC0-87B8F516CBA8}" type="parTrans" cxnId="{9F4D8701-14BE-4B8E-911C-E3C3DBDDE56E}">
      <dgm:prSet/>
      <dgm:spPr/>
      <dgm:t>
        <a:bodyPr/>
        <a:lstStyle/>
        <a:p>
          <a:endParaRPr lang="fr-FR"/>
        </a:p>
      </dgm:t>
    </dgm:pt>
    <dgm:pt modelId="{8798DD93-BE24-485B-AC8A-D13C68D8A95F}" type="sibTrans" cxnId="{9F4D8701-14BE-4B8E-911C-E3C3DBDDE56E}">
      <dgm:prSet/>
      <dgm:spPr/>
      <dgm:t>
        <a:bodyPr/>
        <a:lstStyle/>
        <a:p>
          <a:endParaRPr lang="fr-FR"/>
        </a:p>
      </dgm:t>
    </dgm:pt>
    <dgm:pt modelId="{128E6EA8-0FE0-40EE-A70E-0F73B4197DA8}">
      <dgm:prSet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Latin</a:t>
          </a:r>
          <a:endParaRPr lang="fr-FR" dirty="0">
            <a:solidFill>
              <a:srgbClr val="FF0000"/>
            </a:solidFill>
          </a:endParaRPr>
        </a:p>
      </dgm:t>
    </dgm:pt>
    <dgm:pt modelId="{B722DC49-65BA-4C54-8DC7-82FC879A5FDB}" type="parTrans" cxnId="{DBDD4FF0-41AA-4BC1-9043-A50E5AAA1B3F}">
      <dgm:prSet/>
      <dgm:spPr/>
      <dgm:t>
        <a:bodyPr/>
        <a:lstStyle/>
        <a:p>
          <a:endParaRPr lang="fr-FR"/>
        </a:p>
      </dgm:t>
    </dgm:pt>
    <dgm:pt modelId="{A9431D59-2C39-4F0F-A126-06DAF4C5AD89}" type="sibTrans" cxnId="{DBDD4FF0-41AA-4BC1-9043-A50E5AAA1B3F}">
      <dgm:prSet/>
      <dgm:spPr/>
      <dgm:t>
        <a:bodyPr/>
        <a:lstStyle/>
        <a:p>
          <a:endParaRPr lang="fr-FR"/>
        </a:p>
      </dgm:t>
    </dgm:pt>
    <dgm:pt modelId="{299BE459-81A0-409D-86CD-B397771C4989}">
      <dgm:prSet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Grec</a:t>
          </a:r>
          <a:endParaRPr lang="fr-FR" dirty="0">
            <a:solidFill>
              <a:srgbClr val="FF0000"/>
            </a:solidFill>
          </a:endParaRPr>
        </a:p>
      </dgm:t>
    </dgm:pt>
    <dgm:pt modelId="{2A6EEA5D-8425-47B4-BEA6-C07142DCABF6}" type="parTrans" cxnId="{60C87626-C469-449E-9298-61C89701050E}">
      <dgm:prSet/>
      <dgm:spPr/>
      <dgm:t>
        <a:bodyPr/>
        <a:lstStyle/>
        <a:p>
          <a:endParaRPr lang="fr-FR"/>
        </a:p>
      </dgm:t>
    </dgm:pt>
    <dgm:pt modelId="{06E5C1A5-27A7-40F1-943A-7B16C3498332}" type="sibTrans" cxnId="{60C87626-C469-449E-9298-61C89701050E}">
      <dgm:prSet/>
      <dgm:spPr/>
      <dgm:t>
        <a:bodyPr/>
        <a:lstStyle/>
        <a:p>
          <a:endParaRPr lang="fr-FR"/>
        </a:p>
      </dgm:t>
    </dgm:pt>
    <dgm:pt modelId="{F7841F85-1E0E-417F-B490-116F78A4D716}">
      <dgm:prSet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LV3 Italien</a:t>
          </a:r>
          <a:endParaRPr lang="fr-FR" dirty="0">
            <a:solidFill>
              <a:srgbClr val="FF0000"/>
            </a:solidFill>
          </a:endParaRPr>
        </a:p>
      </dgm:t>
    </dgm:pt>
    <dgm:pt modelId="{FCC1A8A9-A2F9-41CA-9CB0-AA5B6BA08DAE}" type="parTrans" cxnId="{5892D56D-3C5E-4B87-949F-3137BAF2AC60}">
      <dgm:prSet/>
      <dgm:spPr/>
      <dgm:t>
        <a:bodyPr/>
        <a:lstStyle/>
        <a:p>
          <a:endParaRPr lang="fr-FR"/>
        </a:p>
      </dgm:t>
    </dgm:pt>
    <dgm:pt modelId="{6B83102C-A9E3-4B98-AEC0-D4B8A5D7DA07}" type="sibTrans" cxnId="{5892D56D-3C5E-4B87-949F-3137BAF2AC60}">
      <dgm:prSet/>
      <dgm:spPr/>
      <dgm:t>
        <a:bodyPr/>
        <a:lstStyle/>
        <a:p>
          <a:endParaRPr lang="fr-FR"/>
        </a:p>
      </dgm:t>
    </dgm:pt>
    <dgm:pt modelId="{65219067-0E7D-4F41-99C9-10AA2BF26AEF}">
      <dgm:prSet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Arts</a:t>
          </a:r>
          <a:endParaRPr lang="fr-FR" dirty="0">
            <a:solidFill>
              <a:srgbClr val="FF0000"/>
            </a:solidFill>
          </a:endParaRPr>
        </a:p>
      </dgm:t>
    </dgm:pt>
    <dgm:pt modelId="{504A7889-9EFC-4403-A421-6176247F9552}" type="parTrans" cxnId="{9D894C14-8B00-48ED-AE0B-56CAA279144E}">
      <dgm:prSet/>
      <dgm:spPr/>
      <dgm:t>
        <a:bodyPr/>
        <a:lstStyle/>
        <a:p>
          <a:endParaRPr lang="fr-FR"/>
        </a:p>
      </dgm:t>
    </dgm:pt>
    <dgm:pt modelId="{8DACA984-3400-436C-B59E-2F2C0197A0C3}" type="sibTrans" cxnId="{9D894C14-8B00-48ED-AE0B-56CAA279144E}">
      <dgm:prSet/>
      <dgm:spPr/>
      <dgm:t>
        <a:bodyPr/>
        <a:lstStyle/>
        <a:p>
          <a:endParaRPr lang="fr-FR"/>
        </a:p>
      </dgm:t>
    </dgm:pt>
    <dgm:pt modelId="{1C9081CA-278A-4CFB-941D-A3D13DF98B11}">
      <dgm:prSet/>
      <dgm:spPr/>
      <dgm:t>
        <a:bodyPr/>
        <a:lstStyle/>
        <a:p>
          <a:r>
            <a:rPr lang="fr-FR" dirty="0" smtClean="0"/>
            <a:t>1 enseignement technologique (en fonction de l’offre du lycée)  1h30</a:t>
          </a:r>
          <a:endParaRPr lang="fr-FR" dirty="0"/>
        </a:p>
      </dgm:t>
    </dgm:pt>
    <dgm:pt modelId="{810F8E40-1DD1-4C71-8268-2EAAB529F378}" type="parTrans" cxnId="{415CF580-4E94-4EF1-B096-3E7F8990336F}">
      <dgm:prSet/>
      <dgm:spPr/>
      <dgm:t>
        <a:bodyPr/>
        <a:lstStyle/>
        <a:p>
          <a:endParaRPr lang="fr-FR"/>
        </a:p>
      </dgm:t>
    </dgm:pt>
    <dgm:pt modelId="{4B1881B2-F80A-4F76-9028-23832BAE8029}" type="sibTrans" cxnId="{415CF580-4E94-4EF1-B096-3E7F8990336F}">
      <dgm:prSet/>
      <dgm:spPr/>
      <dgm:t>
        <a:bodyPr/>
        <a:lstStyle/>
        <a:p>
          <a:endParaRPr lang="fr-FR"/>
        </a:p>
      </dgm:t>
    </dgm:pt>
    <dgm:pt modelId="{C1556365-5400-4017-8B4D-E560EAC17F4D}">
      <dgm:prSet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Management et gestion</a:t>
          </a:r>
          <a:endParaRPr lang="fr-FR" dirty="0">
            <a:solidFill>
              <a:srgbClr val="FF0000"/>
            </a:solidFill>
          </a:endParaRPr>
        </a:p>
      </dgm:t>
    </dgm:pt>
    <dgm:pt modelId="{8A02B263-CE2F-4D88-B824-DF298403FE83}" type="parTrans" cxnId="{F43A3209-1183-4FBF-A347-667F082ED887}">
      <dgm:prSet/>
      <dgm:spPr/>
      <dgm:t>
        <a:bodyPr/>
        <a:lstStyle/>
        <a:p>
          <a:endParaRPr lang="fr-FR"/>
        </a:p>
      </dgm:t>
    </dgm:pt>
    <dgm:pt modelId="{5C7252F3-4B98-4EE4-A2D6-B43E58F6652B}" type="sibTrans" cxnId="{F43A3209-1183-4FBF-A347-667F082ED887}">
      <dgm:prSet/>
      <dgm:spPr/>
      <dgm:t>
        <a:bodyPr/>
        <a:lstStyle/>
        <a:p>
          <a:endParaRPr lang="fr-FR"/>
        </a:p>
      </dgm:t>
    </dgm:pt>
    <dgm:pt modelId="{B82E0A94-019A-4CC7-8C72-21B723DD6CF2}">
      <dgm:prSet/>
      <dgm:spPr/>
      <dgm:t>
        <a:bodyPr/>
        <a:lstStyle/>
        <a:p>
          <a:r>
            <a:rPr lang="fr-FR" dirty="0" smtClean="0"/>
            <a:t>Santé et social</a:t>
          </a:r>
        </a:p>
      </dgm:t>
    </dgm:pt>
    <dgm:pt modelId="{56B64C8F-3612-40A2-B0C9-002D0ABE9A9B}" type="parTrans" cxnId="{DB69D385-F0E7-4D05-B2FE-E7F52D13276C}">
      <dgm:prSet/>
      <dgm:spPr/>
      <dgm:t>
        <a:bodyPr/>
        <a:lstStyle/>
        <a:p>
          <a:endParaRPr lang="fr-FR"/>
        </a:p>
      </dgm:t>
    </dgm:pt>
    <dgm:pt modelId="{8CFE9F35-2C46-4471-B968-404985072D6E}" type="sibTrans" cxnId="{DB69D385-F0E7-4D05-B2FE-E7F52D13276C}">
      <dgm:prSet/>
      <dgm:spPr/>
      <dgm:t>
        <a:bodyPr/>
        <a:lstStyle/>
        <a:p>
          <a:endParaRPr lang="fr-FR"/>
        </a:p>
      </dgm:t>
    </dgm:pt>
    <dgm:pt modelId="{73B5D05C-5655-4AA7-922E-8982D8EC56BB}">
      <dgm:prSet/>
      <dgm:spPr/>
      <dgm:t>
        <a:bodyPr/>
        <a:lstStyle/>
        <a:p>
          <a:r>
            <a:rPr lang="fr-FR" dirty="0" smtClean="0"/>
            <a:t>Biotechnologies</a:t>
          </a:r>
        </a:p>
      </dgm:t>
    </dgm:pt>
    <dgm:pt modelId="{5061CF42-2E85-4DB4-A66F-A2EFEDA9CF69}" type="parTrans" cxnId="{D2B80A90-2A54-400E-8AAA-8635FECA5840}">
      <dgm:prSet/>
      <dgm:spPr/>
      <dgm:t>
        <a:bodyPr/>
        <a:lstStyle/>
        <a:p>
          <a:endParaRPr lang="fr-FR"/>
        </a:p>
      </dgm:t>
    </dgm:pt>
    <dgm:pt modelId="{20BEC874-E73B-4951-A20F-B4536C681E46}" type="sibTrans" cxnId="{D2B80A90-2A54-400E-8AAA-8635FECA5840}">
      <dgm:prSet/>
      <dgm:spPr/>
      <dgm:t>
        <a:bodyPr/>
        <a:lstStyle/>
        <a:p>
          <a:endParaRPr lang="fr-FR"/>
        </a:p>
      </dgm:t>
    </dgm:pt>
    <dgm:pt modelId="{6110ACDB-5FF3-4373-AE05-E1CF14BD1CC8}">
      <dgm:prSet/>
      <dgm:spPr/>
      <dgm:t>
        <a:bodyPr/>
        <a:lstStyle/>
        <a:p>
          <a:r>
            <a:rPr lang="fr-FR" dirty="0" smtClean="0"/>
            <a:t>Sciences et laboratoire</a:t>
          </a:r>
        </a:p>
      </dgm:t>
    </dgm:pt>
    <dgm:pt modelId="{FC0487F1-B15E-4405-9C3E-7155D2ED51AA}" type="parTrans" cxnId="{C55C35F9-0292-4C9E-ADC8-9DA012B80E7D}">
      <dgm:prSet/>
      <dgm:spPr/>
      <dgm:t>
        <a:bodyPr/>
        <a:lstStyle/>
        <a:p>
          <a:endParaRPr lang="fr-FR"/>
        </a:p>
      </dgm:t>
    </dgm:pt>
    <dgm:pt modelId="{2B0D312F-9F7F-4B88-A821-E48589BD9F7D}" type="sibTrans" cxnId="{C55C35F9-0292-4C9E-ADC8-9DA012B80E7D}">
      <dgm:prSet/>
      <dgm:spPr/>
      <dgm:t>
        <a:bodyPr/>
        <a:lstStyle/>
        <a:p>
          <a:endParaRPr lang="fr-FR"/>
        </a:p>
      </dgm:t>
    </dgm:pt>
    <dgm:pt modelId="{6AAB8F9A-E0A5-4AA5-878B-AFE09D92E34F}">
      <dgm:prSet/>
      <dgm:spPr/>
      <dgm:t>
        <a:bodyPr/>
        <a:lstStyle/>
        <a:p>
          <a:r>
            <a:rPr lang="fr-FR" dirty="0" smtClean="0"/>
            <a:t>Sciences de l’ingénieur</a:t>
          </a:r>
        </a:p>
      </dgm:t>
    </dgm:pt>
    <dgm:pt modelId="{9B45BA85-E1F4-4BED-9FC7-C2A83F6F486D}" type="parTrans" cxnId="{0A20F60F-4D36-499D-8F07-44CA7F296348}">
      <dgm:prSet/>
      <dgm:spPr/>
      <dgm:t>
        <a:bodyPr/>
        <a:lstStyle/>
        <a:p>
          <a:endParaRPr lang="fr-FR"/>
        </a:p>
      </dgm:t>
    </dgm:pt>
    <dgm:pt modelId="{E23ECDF9-C670-4CD1-8B78-19870318B823}" type="sibTrans" cxnId="{0A20F60F-4D36-499D-8F07-44CA7F296348}">
      <dgm:prSet/>
      <dgm:spPr/>
      <dgm:t>
        <a:bodyPr/>
        <a:lstStyle/>
        <a:p>
          <a:endParaRPr lang="fr-FR"/>
        </a:p>
      </dgm:t>
    </dgm:pt>
    <dgm:pt modelId="{6D4E07EE-30CF-4300-BCC6-A977926A9530}">
      <dgm:prSet/>
      <dgm:spPr/>
      <dgm:t>
        <a:bodyPr/>
        <a:lstStyle/>
        <a:p>
          <a:r>
            <a:rPr lang="fr-FR" dirty="0" smtClean="0"/>
            <a:t>Création et innovation technologiques</a:t>
          </a:r>
        </a:p>
      </dgm:t>
    </dgm:pt>
    <dgm:pt modelId="{22C07896-CCC1-477C-85C9-F21E178307BB}" type="parTrans" cxnId="{F2758D03-B047-4B9A-8635-570DAAE402B5}">
      <dgm:prSet/>
      <dgm:spPr/>
      <dgm:t>
        <a:bodyPr/>
        <a:lstStyle/>
        <a:p>
          <a:endParaRPr lang="fr-FR"/>
        </a:p>
      </dgm:t>
    </dgm:pt>
    <dgm:pt modelId="{6E8452BE-A063-4240-85EE-55981CD779BF}" type="sibTrans" cxnId="{F2758D03-B047-4B9A-8635-570DAAE402B5}">
      <dgm:prSet/>
      <dgm:spPr/>
      <dgm:t>
        <a:bodyPr/>
        <a:lstStyle/>
        <a:p>
          <a:endParaRPr lang="fr-FR"/>
        </a:p>
      </dgm:t>
    </dgm:pt>
    <dgm:pt modelId="{D4E9AB44-EA1F-47C5-BD93-71E5BC497F29}">
      <dgm:prSet/>
      <dgm:spPr/>
      <dgm:t>
        <a:bodyPr/>
        <a:lstStyle/>
        <a:p>
          <a:endParaRPr lang="fr-FR" dirty="0"/>
        </a:p>
      </dgm:t>
    </dgm:pt>
    <dgm:pt modelId="{3E8A4E1D-B0AD-47F4-A57B-8512C26866A5}" type="parTrans" cxnId="{00B3025F-FE22-43A8-9A8A-71E54A0E476C}">
      <dgm:prSet/>
      <dgm:spPr/>
      <dgm:t>
        <a:bodyPr/>
        <a:lstStyle/>
        <a:p>
          <a:endParaRPr lang="fr-FR"/>
        </a:p>
      </dgm:t>
    </dgm:pt>
    <dgm:pt modelId="{88FD530A-E4E2-44B3-B582-D1628BE96A2C}" type="sibTrans" cxnId="{00B3025F-FE22-43A8-9A8A-71E54A0E476C}">
      <dgm:prSet/>
      <dgm:spPr/>
      <dgm:t>
        <a:bodyPr/>
        <a:lstStyle/>
        <a:p>
          <a:endParaRPr lang="fr-FR"/>
        </a:p>
      </dgm:t>
    </dgm:pt>
    <dgm:pt modelId="{31275DF9-98A9-4DBA-9695-32B266D2FADB}">
      <dgm:prSet phldrT="[Texte]"/>
      <dgm:spPr/>
      <dgm:t>
        <a:bodyPr/>
        <a:lstStyle/>
        <a:p>
          <a:r>
            <a:rPr lang="fr-FR" dirty="0" smtClean="0"/>
            <a:t>Choix de la voie générale ou technologique</a:t>
          </a:r>
          <a:endParaRPr lang="fr-FR" dirty="0"/>
        </a:p>
      </dgm:t>
    </dgm:pt>
    <dgm:pt modelId="{8976ED11-9946-44A3-ACAE-05C1ADFD89B4}" type="parTrans" cxnId="{526F8FF9-375E-456F-B606-ADAA4930374A}">
      <dgm:prSet/>
      <dgm:spPr/>
      <dgm:t>
        <a:bodyPr/>
        <a:lstStyle/>
        <a:p>
          <a:endParaRPr lang="fr-FR"/>
        </a:p>
      </dgm:t>
    </dgm:pt>
    <dgm:pt modelId="{1FF380ED-5BF4-468B-976F-67380A45A764}" type="sibTrans" cxnId="{526F8FF9-375E-456F-B606-ADAA4930374A}">
      <dgm:prSet/>
      <dgm:spPr/>
      <dgm:t>
        <a:bodyPr/>
        <a:lstStyle/>
        <a:p>
          <a:endParaRPr lang="fr-FR"/>
        </a:p>
      </dgm:t>
    </dgm:pt>
    <dgm:pt modelId="{25247921-D8F9-4956-817A-634703542711}">
      <dgm:prSet phldrT="[Texte]"/>
      <dgm:spPr/>
      <dgm:t>
        <a:bodyPr/>
        <a:lstStyle/>
        <a:p>
          <a:r>
            <a:rPr lang="fr-FR" dirty="0" smtClean="0"/>
            <a:t>Dans la voie générale, choix des enseignements de spécialité en 1</a:t>
          </a:r>
          <a:r>
            <a:rPr lang="fr-FR" baseline="30000" dirty="0" smtClean="0"/>
            <a:t>ère</a:t>
          </a:r>
          <a:endParaRPr lang="fr-FR" dirty="0"/>
        </a:p>
      </dgm:t>
    </dgm:pt>
    <dgm:pt modelId="{1AF41777-7F07-4116-BD16-248130A9B51A}" type="parTrans" cxnId="{2AD8B5F5-E520-4434-BABB-70EFADCA70C0}">
      <dgm:prSet/>
      <dgm:spPr/>
      <dgm:t>
        <a:bodyPr/>
        <a:lstStyle/>
        <a:p>
          <a:endParaRPr lang="fr-FR"/>
        </a:p>
      </dgm:t>
    </dgm:pt>
    <dgm:pt modelId="{3423B4C6-FF96-4406-A9F7-6D88C0FABFBA}" type="sibTrans" cxnId="{2AD8B5F5-E520-4434-BABB-70EFADCA70C0}">
      <dgm:prSet/>
      <dgm:spPr/>
      <dgm:t>
        <a:bodyPr/>
        <a:lstStyle/>
        <a:p>
          <a:endParaRPr lang="fr-FR"/>
        </a:p>
      </dgm:t>
    </dgm:pt>
    <dgm:pt modelId="{222C8D4B-F443-4BA1-B367-129E5BC235F0}">
      <dgm:prSet phldrT="[Texte]"/>
      <dgm:spPr/>
      <dgm:t>
        <a:bodyPr/>
        <a:lstStyle/>
        <a:p>
          <a:r>
            <a:rPr lang="fr-FR" dirty="0" smtClean="0"/>
            <a:t>Dans la voie technologique, choix de la série en 1</a:t>
          </a:r>
          <a:r>
            <a:rPr lang="fr-FR" baseline="30000" dirty="0" smtClean="0"/>
            <a:t>ère</a:t>
          </a:r>
          <a:endParaRPr lang="fr-FR" dirty="0"/>
        </a:p>
      </dgm:t>
    </dgm:pt>
    <dgm:pt modelId="{3269C4FF-F38B-4F24-97B5-096EFA0CF098}" type="parTrans" cxnId="{B04DD944-1F5A-4041-B3ED-9B28E697D390}">
      <dgm:prSet/>
      <dgm:spPr/>
      <dgm:t>
        <a:bodyPr/>
        <a:lstStyle/>
        <a:p>
          <a:endParaRPr lang="fr-FR"/>
        </a:p>
      </dgm:t>
    </dgm:pt>
    <dgm:pt modelId="{87CBC4EA-4868-4340-93F2-5F57C28C415D}" type="sibTrans" cxnId="{B04DD944-1F5A-4041-B3ED-9B28E697D390}">
      <dgm:prSet/>
      <dgm:spPr/>
      <dgm:t>
        <a:bodyPr/>
        <a:lstStyle/>
        <a:p>
          <a:endParaRPr lang="fr-FR"/>
        </a:p>
      </dgm:t>
    </dgm:pt>
    <dgm:pt modelId="{2514CED9-34F8-469F-89C5-A1DF5C3EBBEE}">
      <dgm:prSet phldrT="[Texte]"/>
      <dgm:spPr/>
      <dgm:t>
        <a:bodyPr/>
        <a:lstStyle/>
        <a:p>
          <a:endParaRPr lang="fr-FR" dirty="0" smtClean="0"/>
        </a:p>
        <a:p>
          <a:endParaRPr lang="fr-FR" dirty="0"/>
        </a:p>
      </dgm:t>
    </dgm:pt>
    <dgm:pt modelId="{EEBBAEE6-6119-4D41-8AE5-57C8BE24D3F3}" type="parTrans" cxnId="{E30C8D8B-4B49-4099-8F51-0C505FD4B795}">
      <dgm:prSet/>
      <dgm:spPr/>
      <dgm:t>
        <a:bodyPr/>
        <a:lstStyle/>
        <a:p>
          <a:endParaRPr lang="fr-FR"/>
        </a:p>
      </dgm:t>
    </dgm:pt>
    <dgm:pt modelId="{2AB5686D-5702-494E-B040-7795652BF9DF}" type="sibTrans" cxnId="{E30C8D8B-4B49-4099-8F51-0C505FD4B795}">
      <dgm:prSet/>
      <dgm:spPr/>
      <dgm:t>
        <a:bodyPr/>
        <a:lstStyle/>
        <a:p>
          <a:endParaRPr lang="fr-FR"/>
        </a:p>
      </dgm:t>
    </dgm:pt>
    <dgm:pt modelId="{ACDC771B-DBFD-46E2-8F35-E18EFB3B8097}" type="pres">
      <dgm:prSet presAssocID="{FBBB1136-FAF9-48BA-888A-A295BB818CB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7AE2D0E-8D39-4233-92E7-17CEE1CEC432}" type="pres">
      <dgm:prSet presAssocID="{AE9FF3DB-79C8-4170-87FB-184030BF809C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5B6FE0-152E-4B36-9F3D-48B026FDAE7A}" type="pres">
      <dgm:prSet presAssocID="{AE9FF3DB-79C8-4170-87FB-184030BF809C}" presName="childText_1" presStyleLbl="node1" presStyleIdx="0" presStyleCnt="3" custLinFactNeighborY="1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AA0CD8-1D46-4529-90C6-7891BDB57FC1}" type="pres">
      <dgm:prSet presAssocID="{AE9FF3DB-79C8-4170-87FB-184030BF809C}" presName="accentShape_1" presStyleCnt="0"/>
      <dgm:spPr/>
    </dgm:pt>
    <dgm:pt modelId="{C002FF29-090D-43FD-80AF-7D2846D2945F}" type="pres">
      <dgm:prSet presAssocID="{AE9FF3DB-79C8-4170-87FB-184030BF809C}" presName="imageRepeatNode" presStyleLbl="node1" presStyleIdx="0" presStyleCnt="3"/>
      <dgm:spPr/>
      <dgm:t>
        <a:bodyPr/>
        <a:lstStyle/>
        <a:p>
          <a:endParaRPr lang="fr-FR"/>
        </a:p>
      </dgm:t>
    </dgm:pt>
    <dgm:pt modelId="{829A882D-7D85-4F5D-9617-037094C91ABF}" type="pres">
      <dgm:prSet presAssocID="{6F45713B-7EC2-451F-9F39-1061170B40E7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C6FC74-25BD-4F4B-B4FE-A518E597D8E7}" type="pres">
      <dgm:prSet presAssocID="{6F45713B-7EC2-451F-9F39-1061170B40E7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345A94-9231-4288-8358-D62CAFA80BB5}" type="pres">
      <dgm:prSet presAssocID="{6F45713B-7EC2-451F-9F39-1061170B40E7}" presName="accentShape_2" presStyleCnt="0"/>
      <dgm:spPr/>
    </dgm:pt>
    <dgm:pt modelId="{039C4730-7E4B-4948-A369-BDF10BFA7992}" type="pres">
      <dgm:prSet presAssocID="{6F45713B-7EC2-451F-9F39-1061170B40E7}" presName="imageRepeatNode" presStyleLbl="node1" presStyleIdx="1" presStyleCnt="3" custLinFactNeighborX="699"/>
      <dgm:spPr/>
      <dgm:t>
        <a:bodyPr/>
        <a:lstStyle/>
        <a:p>
          <a:endParaRPr lang="fr-FR"/>
        </a:p>
      </dgm:t>
    </dgm:pt>
    <dgm:pt modelId="{F1C15435-096C-410D-AF27-620B68DB6798}" type="pres">
      <dgm:prSet presAssocID="{2410A158-891B-4BAD-A91C-64FC3BF40B30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126DA8-40A5-4515-9671-291E95C2D9AF}" type="pres">
      <dgm:prSet presAssocID="{2410A158-891B-4BAD-A91C-64FC3BF40B30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935CA9-FA71-4ADD-8CEC-80FC846396DC}" type="pres">
      <dgm:prSet presAssocID="{2410A158-891B-4BAD-A91C-64FC3BF40B30}" presName="accentShape_3" presStyleCnt="0"/>
      <dgm:spPr/>
    </dgm:pt>
    <dgm:pt modelId="{4F949ED9-9FC3-4C80-A5A6-3CEA02A03FC1}" type="pres">
      <dgm:prSet presAssocID="{2410A158-891B-4BAD-A91C-64FC3BF40B30}" presName="imageRepeatNod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5FA1446C-3130-45E8-8881-38515BFD2FE8}" type="presOf" srcId="{9A860F1E-1102-4157-8274-844D40941E20}" destId="{99C6FC74-25BD-4F4B-B4FE-A518E597D8E7}" srcOrd="0" destOrd="6" presId="urn:microsoft.com/office/officeart/2009/3/layout/BlockDescendingList"/>
    <dgm:cxn modelId="{43661688-5F93-4DF0-B097-B883450CEBF3}" type="presOf" srcId="{AE9FF3DB-79C8-4170-87FB-184030BF809C}" destId="{97AE2D0E-8D39-4233-92E7-17CEE1CEC432}" srcOrd="0" destOrd="0" presId="urn:microsoft.com/office/officeart/2009/3/layout/BlockDescendingList"/>
    <dgm:cxn modelId="{C9CE9B2D-29E8-4451-AED5-5B483AC53A88}" type="presOf" srcId="{F7841F85-1E0E-417F-B490-116F78A4D716}" destId="{69126DA8-40A5-4515-9671-291E95C2D9AF}" srcOrd="0" destOrd="3" presId="urn:microsoft.com/office/officeart/2009/3/layout/BlockDescendingList"/>
    <dgm:cxn modelId="{D2B80A90-2A54-400E-8AAA-8635FECA5840}" srcId="{1C9081CA-278A-4CFB-941D-A3D13DF98B11}" destId="{73B5D05C-5655-4AA7-922E-8982D8EC56BB}" srcOrd="2" destOrd="0" parTransId="{5061CF42-2E85-4DB4-A66F-A2EFEDA9CF69}" sibTransId="{20BEC874-E73B-4951-A20F-B4536C681E46}"/>
    <dgm:cxn modelId="{BD847E4E-BE01-4962-9F5D-93D07167C4E3}" type="presOf" srcId="{EE3B7C48-0FA8-4508-A620-DB12978A359D}" destId="{99C6FC74-25BD-4F4B-B4FE-A518E597D8E7}" srcOrd="0" destOrd="0" presId="urn:microsoft.com/office/officeart/2009/3/layout/BlockDescendingList"/>
    <dgm:cxn modelId="{B6971D9B-4A91-40B8-AE87-239B61939ECC}" type="presOf" srcId="{6110ACDB-5FF3-4373-AE05-E1CF14BD1CC8}" destId="{69126DA8-40A5-4515-9671-291E95C2D9AF}" srcOrd="0" destOrd="10" presId="urn:microsoft.com/office/officeart/2009/3/layout/BlockDescendingList"/>
    <dgm:cxn modelId="{376E071A-CC06-455B-8956-370FA01989CC}" type="presOf" srcId="{B5FE4D72-6B6A-4054-BFE0-6A419AE4C572}" destId="{195B6FE0-152E-4B36-9F3D-48B026FDAE7A}" srcOrd="0" destOrd="5" presId="urn:microsoft.com/office/officeart/2009/3/layout/BlockDescendingList"/>
    <dgm:cxn modelId="{A1D3A5A8-D97A-4052-9402-E5DDB0C2DD7B}" type="presOf" srcId="{B82E0A94-019A-4CC7-8C72-21B723DD6CF2}" destId="{69126DA8-40A5-4515-9671-291E95C2D9AF}" srcOrd="0" destOrd="8" presId="urn:microsoft.com/office/officeart/2009/3/layout/BlockDescendingList"/>
    <dgm:cxn modelId="{BD1E3067-C5EA-4CA6-ABB6-146944F33183}" type="presOf" srcId="{F6FB8BA7-CBD1-416C-B60D-3101803AEFFA}" destId="{195B6FE0-152E-4B36-9F3D-48B026FDAE7A}" srcOrd="0" destOrd="2" presId="urn:microsoft.com/office/officeart/2009/3/layout/BlockDescendingList"/>
    <dgm:cxn modelId="{526F8FF9-375E-456F-B606-ADAA4930374A}" srcId="{7AF38F17-3444-43A2-A023-343864E12B01}" destId="{31275DF9-98A9-4DBA-9695-32B266D2FADB}" srcOrd="0" destOrd="0" parTransId="{8976ED11-9946-44A3-ACAE-05C1ADFD89B4}" sibTransId="{1FF380ED-5BF4-468B-976F-67380A45A764}"/>
    <dgm:cxn modelId="{BCD38BB9-C326-4910-9980-88F6DB9A87EF}" type="presOf" srcId="{D4E9AB44-EA1F-47C5-BD93-71E5BC497F29}" destId="{69126DA8-40A5-4515-9671-291E95C2D9AF}" srcOrd="0" destOrd="5" presId="urn:microsoft.com/office/officeart/2009/3/layout/BlockDescendingList"/>
    <dgm:cxn modelId="{DB69D385-F0E7-4D05-B2FE-E7F52D13276C}" srcId="{1C9081CA-278A-4CFB-941D-A3D13DF98B11}" destId="{B82E0A94-019A-4CC7-8C72-21B723DD6CF2}" srcOrd="1" destOrd="0" parTransId="{56B64C8F-3612-40A2-B0C9-002D0ABE9A9B}" sibTransId="{8CFE9F35-2C46-4471-B968-404985072D6E}"/>
    <dgm:cxn modelId="{9D894C14-8B00-48ED-AE0B-56CAA279144E}" srcId="{24E2C991-4216-4C5F-B0DE-2038AAFAACE9}" destId="{65219067-0E7D-4F41-99C9-10AA2BF26AEF}" srcOrd="3" destOrd="0" parTransId="{504A7889-9EFC-4403-A421-6176247F9552}" sibTransId="{8DACA984-3400-436C-B59E-2F2C0197A0C3}"/>
    <dgm:cxn modelId="{3C3EC8C6-933C-4E45-992F-99B68443AEC0}" type="presOf" srcId="{73B5D05C-5655-4AA7-922E-8982D8EC56BB}" destId="{69126DA8-40A5-4515-9671-291E95C2D9AF}" srcOrd="0" destOrd="9" presId="urn:microsoft.com/office/officeart/2009/3/layout/BlockDescendingList"/>
    <dgm:cxn modelId="{4AF723D3-F865-41F8-9CB1-09D2F788251D}" type="presOf" srcId="{222C8D4B-F443-4BA1-B367-129E5BC235F0}" destId="{99C6FC74-25BD-4F4B-B4FE-A518E597D8E7}" srcOrd="0" destOrd="4" presId="urn:microsoft.com/office/officeart/2009/3/layout/BlockDescendingList"/>
    <dgm:cxn modelId="{388C62B1-F664-4569-A268-5B3CECDE25B8}" type="presOf" srcId="{C0D2F42B-3B3A-443D-82F6-9E3162175C3A}" destId="{195B6FE0-152E-4B36-9F3D-48B026FDAE7A}" srcOrd="0" destOrd="4" presId="urn:microsoft.com/office/officeart/2009/3/layout/BlockDescendingList"/>
    <dgm:cxn modelId="{7F828393-2562-4030-9411-E09FC9281791}" type="presOf" srcId="{FF517FDD-78B5-4C67-907A-854B23A90535}" destId="{195B6FE0-152E-4B36-9F3D-48B026FDAE7A}" srcOrd="0" destOrd="6" presId="urn:microsoft.com/office/officeart/2009/3/layout/BlockDescendingList"/>
    <dgm:cxn modelId="{EFAC7A31-4B3D-4DE3-9790-BC67434A5535}" type="presOf" srcId="{AE9FF3DB-79C8-4170-87FB-184030BF809C}" destId="{C002FF29-090D-43FD-80AF-7D2846D2945F}" srcOrd="1" destOrd="0" presId="urn:microsoft.com/office/officeart/2009/3/layout/BlockDescendingList"/>
    <dgm:cxn modelId="{F43A3209-1183-4FBF-A347-667F082ED887}" srcId="{1C9081CA-278A-4CFB-941D-A3D13DF98B11}" destId="{C1556365-5400-4017-8B4D-E560EAC17F4D}" srcOrd="0" destOrd="0" parTransId="{8A02B263-CE2F-4D88-B824-DF298403FE83}" sibTransId="{5C7252F3-4B98-4EE4-A2D6-B43E58F6652B}"/>
    <dgm:cxn modelId="{9C85CE3F-2329-4631-8749-F2848F9AB38B}" type="presOf" srcId="{279E4329-2E66-4D83-A843-1BF7A1B6DE2F}" destId="{195B6FE0-152E-4B36-9F3D-48B026FDAE7A}" srcOrd="0" destOrd="0" presId="urn:microsoft.com/office/officeart/2009/3/layout/BlockDescendingList"/>
    <dgm:cxn modelId="{5E26406E-C1D9-48B9-8910-C94A8087BDA5}" type="presOf" srcId="{2410A158-891B-4BAD-A91C-64FC3BF40B30}" destId="{4F949ED9-9FC3-4C80-A5A6-3CEA02A03FC1}" srcOrd="1" destOrd="0" presId="urn:microsoft.com/office/officeart/2009/3/layout/BlockDescendingList"/>
    <dgm:cxn modelId="{9D99D052-7875-4636-A52A-7A992303D53B}" type="presOf" srcId="{6F45713B-7EC2-451F-9F39-1061170B40E7}" destId="{829A882D-7D85-4F5D-9617-037094C91ABF}" srcOrd="0" destOrd="0" presId="urn:microsoft.com/office/officeart/2009/3/layout/BlockDescendingList"/>
    <dgm:cxn modelId="{889E6AD9-BA87-4A19-82F7-4A4351465AF7}" type="presOf" srcId="{299BE459-81A0-409D-86CD-B397771C4989}" destId="{69126DA8-40A5-4515-9671-291E95C2D9AF}" srcOrd="0" destOrd="2" presId="urn:microsoft.com/office/officeart/2009/3/layout/BlockDescendingList"/>
    <dgm:cxn modelId="{60C87626-C469-449E-9298-61C89701050E}" srcId="{24E2C991-4216-4C5F-B0DE-2038AAFAACE9}" destId="{299BE459-81A0-409D-86CD-B397771C4989}" srcOrd="1" destOrd="0" parTransId="{2A6EEA5D-8425-47B4-BEA6-C07142DCABF6}" sibTransId="{06E5C1A5-27A7-40F1-943A-7B16C3498332}"/>
    <dgm:cxn modelId="{2BF2539F-C542-4538-97C4-7EA451FCFF5E}" srcId="{6F45713B-7EC2-451F-9F39-1061170B40E7}" destId="{EE3B7C48-0FA8-4508-A620-DB12978A359D}" srcOrd="0" destOrd="0" parTransId="{E976E16B-F6C3-401C-A90D-734FAA425BC7}" sibTransId="{C932044D-9CD2-43F2-89BA-6F40B0EFF59D}"/>
    <dgm:cxn modelId="{0A20F60F-4D36-499D-8F07-44CA7F296348}" srcId="{1C9081CA-278A-4CFB-941D-A3D13DF98B11}" destId="{6AAB8F9A-E0A5-4AA5-878B-AFE09D92E34F}" srcOrd="4" destOrd="0" parTransId="{9B45BA85-E1F4-4BED-9FC7-C2A83F6F486D}" sibTransId="{E23ECDF9-C670-4CD1-8B78-19870318B823}"/>
    <dgm:cxn modelId="{E4537F32-8AEB-4114-B79E-380D9C5242E9}" type="presOf" srcId="{6AAB8F9A-E0A5-4AA5-878B-AFE09D92E34F}" destId="{69126DA8-40A5-4515-9671-291E95C2D9AF}" srcOrd="0" destOrd="11" presId="urn:microsoft.com/office/officeart/2009/3/layout/BlockDescendingList"/>
    <dgm:cxn modelId="{5BA20A25-51FF-4897-A344-25B7A01CF57D}" type="presOf" srcId="{CD6CE113-ADD3-4C4D-9875-FD36D05C612B}" destId="{195B6FE0-152E-4B36-9F3D-48B026FDAE7A}" srcOrd="0" destOrd="1" presId="urn:microsoft.com/office/officeart/2009/3/layout/BlockDescendingList"/>
    <dgm:cxn modelId="{CC27EC66-DFA8-43BE-803F-A82070D2A840}" srcId="{AE9FF3DB-79C8-4170-87FB-184030BF809C}" destId="{F6FB8BA7-CBD1-416C-B60D-3101803AEFFA}" srcOrd="2" destOrd="0" parTransId="{A1CC896A-C221-4EAC-9653-E2DC857E3688}" sibTransId="{7B40A49F-AA0A-463F-8C1E-41C328077A52}"/>
    <dgm:cxn modelId="{BE8199A6-D7C1-4C28-A362-8E784D9BC6F1}" type="presOf" srcId="{CEE52E75-8750-4621-8791-8364C5847827}" destId="{195B6FE0-152E-4B36-9F3D-48B026FDAE7A}" srcOrd="0" destOrd="8" presId="urn:microsoft.com/office/officeart/2009/3/layout/BlockDescendingList"/>
    <dgm:cxn modelId="{59126BE2-DE08-416B-954F-980E11010C1B}" srcId="{6F45713B-7EC2-451F-9F39-1061170B40E7}" destId="{7AF38F17-3444-43A2-A023-343864E12B01}" srcOrd="1" destOrd="0" parTransId="{28F8C15C-B859-4B55-8381-568BC95F38F1}" sibTransId="{F03BF750-D1D8-415B-B1A5-72F594C1916E}"/>
    <dgm:cxn modelId="{ED286F6D-5D0B-4D88-80D3-4CE4D91D792E}" srcId="{AE9FF3DB-79C8-4170-87FB-184030BF809C}" destId="{B5FE4D72-6B6A-4054-BFE0-6A419AE4C572}" srcOrd="5" destOrd="0" parTransId="{41C13E95-4D48-478F-9F72-FF2E700DED2E}" sibTransId="{DC49B304-2D2F-45BA-AAF1-2896E9C4E758}"/>
    <dgm:cxn modelId="{68DBA5A4-F30A-43E6-B6D3-B10BB679D770}" type="presOf" srcId="{1C9081CA-278A-4CFB-941D-A3D13DF98B11}" destId="{69126DA8-40A5-4515-9671-291E95C2D9AF}" srcOrd="0" destOrd="6" presId="urn:microsoft.com/office/officeart/2009/3/layout/BlockDescendingList"/>
    <dgm:cxn modelId="{C2DF5212-6DC4-4224-9F83-169E46FA79D7}" type="presOf" srcId="{128E6EA8-0FE0-40EE-A70E-0F73B4197DA8}" destId="{69126DA8-40A5-4515-9671-291E95C2D9AF}" srcOrd="0" destOrd="1" presId="urn:microsoft.com/office/officeart/2009/3/layout/BlockDescendingList"/>
    <dgm:cxn modelId="{4C26EDBD-4EE7-4796-9B24-D3263CE53F0C}" srcId="{6F45713B-7EC2-451F-9F39-1061170B40E7}" destId="{9A860F1E-1102-4157-8274-844D40941E20}" srcOrd="3" destOrd="0" parTransId="{10CB784C-1690-4DCF-9FEB-316897F2818B}" sibTransId="{F06C4253-DC2B-4677-B9E1-44997BA849EF}"/>
    <dgm:cxn modelId="{7601F238-CC57-4791-AA36-FD2A10E61BA0}" srcId="{AE9FF3DB-79C8-4170-87FB-184030BF809C}" destId="{279E4329-2E66-4D83-A843-1BF7A1B6DE2F}" srcOrd="0" destOrd="0" parTransId="{A1938A0D-F338-46C7-A825-AD17078294ED}" sibTransId="{5976B53B-BAD1-43C0-8320-BD648468956D}"/>
    <dgm:cxn modelId="{7BC5D6EE-8583-4FFF-99D2-A90CA1323CD0}" type="presOf" srcId="{6F45713B-7EC2-451F-9F39-1061170B40E7}" destId="{039C4730-7E4B-4948-A369-BDF10BFA7992}" srcOrd="1" destOrd="0" presId="urn:microsoft.com/office/officeart/2009/3/layout/BlockDescendingList"/>
    <dgm:cxn modelId="{E951212D-3CEC-4CF2-986D-1F367F2918AC}" srcId="{AE9FF3DB-79C8-4170-87FB-184030BF809C}" destId="{CEE52E75-8750-4621-8791-8364C5847827}" srcOrd="8" destOrd="0" parTransId="{85213877-13B0-4B7B-BF71-9D96654ABB6B}" sibTransId="{7391B7CD-0143-4C17-AF72-EAD372A4D5AC}"/>
    <dgm:cxn modelId="{B116F420-9364-4A6A-8173-10EBDD210C3F}" srcId="{FBBB1136-FAF9-48BA-888A-A295BB818CB1}" destId="{6F45713B-7EC2-451F-9F39-1061170B40E7}" srcOrd="1" destOrd="0" parTransId="{3DCD876D-6CC6-4F82-AA1C-D924559800C3}" sibTransId="{2B1A5C3F-ACBD-4E01-913C-A7999C3FBC3B}"/>
    <dgm:cxn modelId="{690455DD-6900-4675-998E-FDC1BB0D22B1}" type="presOf" srcId="{F59C7EFB-566C-4D40-9FE8-2D7FF10D03FF}" destId="{195B6FE0-152E-4B36-9F3D-48B026FDAE7A}" srcOrd="0" destOrd="9" presId="urn:microsoft.com/office/officeart/2009/3/layout/BlockDescendingList"/>
    <dgm:cxn modelId="{3ADCCD8F-0D8C-4320-96B0-916A8BADADEE}" type="presOf" srcId="{FBBB1136-FAF9-48BA-888A-A295BB818CB1}" destId="{ACDC771B-DBFD-46E2-8F35-E18EFB3B8097}" srcOrd="0" destOrd="0" presId="urn:microsoft.com/office/officeart/2009/3/layout/BlockDescendingList"/>
    <dgm:cxn modelId="{2AD8B5F5-E520-4434-BABB-70EFADCA70C0}" srcId="{7AF38F17-3444-43A2-A023-343864E12B01}" destId="{25247921-D8F9-4956-817A-634703542711}" srcOrd="1" destOrd="0" parTransId="{1AF41777-7F07-4116-BD16-248130A9B51A}" sibTransId="{3423B4C6-FF96-4406-A9F7-6D88C0FABFBA}"/>
    <dgm:cxn modelId="{6CF5C3A8-099E-49DB-8053-ED5856DB1C77}" type="presOf" srcId="{13163064-7B38-45AF-8C61-BA2452A34D27}" destId="{195B6FE0-152E-4B36-9F3D-48B026FDAE7A}" srcOrd="0" destOrd="3" presId="urn:microsoft.com/office/officeart/2009/3/layout/BlockDescendingList"/>
    <dgm:cxn modelId="{B04DD944-1F5A-4041-B3ED-9B28E697D390}" srcId="{7AF38F17-3444-43A2-A023-343864E12B01}" destId="{222C8D4B-F443-4BA1-B367-129E5BC235F0}" srcOrd="2" destOrd="0" parTransId="{3269C4FF-F38B-4F24-97B5-096EFA0CF098}" sibTransId="{87CBC4EA-4868-4340-93F2-5F57C28C415D}"/>
    <dgm:cxn modelId="{F01F0420-C59D-4A22-8640-8FAA629AD7C5}" srcId="{FBBB1136-FAF9-48BA-888A-A295BB818CB1}" destId="{2410A158-891B-4BAD-A91C-64FC3BF40B30}" srcOrd="2" destOrd="0" parTransId="{45EE2D6A-0E00-475D-BAFF-956667C7D7F3}" sibTransId="{47E7BC7B-3E93-4F50-BF95-BCE601B0A1FE}"/>
    <dgm:cxn modelId="{4D702EA0-DEAA-44BF-A405-EB99274188C2}" srcId="{FBBB1136-FAF9-48BA-888A-A295BB818CB1}" destId="{AE9FF3DB-79C8-4170-87FB-184030BF809C}" srcOrd="0" destOrd="0" parTransId="{5F4586F8-7604-4AC7-8CAA-94E9CC8EEF66}" sibTransId="{2F2FFB0B-0BA9-4EDC-A97C-0151B96F02FB}"/>
    <dgm:cxn modelId="{00B3025F-FE22-43A8-9A8A-71E54A0E476C}" srcId="{2410A158-891B-4BAD-A91C-64FC3BF40B30}" destId="{D4E9AB44-EA1F-47C5-BD93-71E5BC497F29}" srcOrd="1" destOrd="0" parTransId="{3E8A4E1D-B0AD-47F4-A57B-8512C26866A5}" sibTransId="{88FD530A-E4E2-44B3-B582-D1628BE96A2C}"/>
    <dgm:cxn modelId="{8072453D-589E-4EA3-A208-B08C07366FF7}" srcId="{AE9FF3DB-79C8-4170-87FB-184030BF809C}" destId="{40314EE6-0235-4B38-B9FE-345D5F5932F4}" srcOrd="7" destOrd="0" parTransId="{C4479442-5070-40FF-ABB2-10492BB72BAD}" sibTransId="{E6DFED59-79BB-440F-82B9-36FC40416899}"/>
    <dgm:cxn modelId="{DBDD4FF0-41AA-4BC1-9043-A50E5AAA1B3F}" srcId="{24E2C991-4216-4C5F-B0DE-2038AAFAACE9}" destId="{128E6EA8-0FE0-40EE-A70E-0F73B4197DA8}" srcOrd="0" destOrd="0" parTransId="{B722DC49-65BA-4C54-8DC7-82FC879A5FDB}" sibTransId="{A9431D59-2C39-4F0F-A126-06DAF4C5AD89}"/>
    <dgm:cxn modelId="{4C57B4A5-ABB2-4E77-9194-352823903A4E}" type="presOf" srcId="{C1556365-5400-4017-8B4D-E560EAC17F4D}" destId="{69126DA8-40A5-4515-9671-291E95C2D9AF}" srcOrd="0" destOrd="7" presId="urn:microsoft.com/office/officeart/2009/3/layout/BlockDescendingList"/>
    <dgm:cxn modelId="{F2758D03-B047-4B9A-8635-570DAAE402B5}" srcId="{1C9081CA-278A-4CFB-941D-A3D13DF98B11}" destId="{6D4E07EE-30CF-4300-BCC6-A977926A9530}" srcOrd="5" destOrd="0" parTransId="{22C07896-CCC1-477C-85C9-F21E178307BB}" sibTransId="{6E8452BE-A063-4240-85EE-55981CD779BF}"/>
    <dgm:cxn modelId="{E1275CE7-42A5-4D12-9A3E-5A80FF930E3D}" srcId="{AE9FF3DB-79C8-4170-87FB-184030BF809C}" destId="{CD6CE113-ADD3-4C4D-9875-FD36D05C612B}" srcOrd="1" destOrd="0" parTransId="{C0589976-911A-4D0A-B161-1A1D4579B659}" sibTransId="{BEB5BDF8-85C7-444D-B922-E236C0BA4D8D}"/>
    <dgm:cxn modelId="{CEFEFF37-461A-4C73-8248-11394C711944}" srcId="{AE9FF3DB-79C8-4170-87FB-184030BF809C}" destId="{F59C7EFB-566C-4D40-9FE8-2D7FF10D03FF}" srcOrd="9" destOrd="0" parTransId="{C89A10DF-5870-48D6-A935-95C43319A4B5}" sibTransId="{56FF9192-C616-45B4-8DBD-B94AF8739646}"/>
    <dgm:cxn modelId="{E848AE72-BCC6-4397-AEB2-7CFCA8E664C0}" type="presOf" srcId="{2514CED9-34F8-469F-89C5-A1DF5C3EBBEE}" destId="{99C6FC74-25BD-4F4B-B4FE-A518E597D8E7}" srcOrd="0" destOrd="5" presId="urn:microsoft.com/office/officeart/2009/3/layout/BlockDescendingList"/>
    <dgm:cxn modelId="{5892D56D-3C5E-4B87-949F-3137BAF2AC60}" srcId="{24E2C991-4216-4C5F-B0DE-2038AAFAACE9}" destId="{F7841F85-1E0E-417F-B490-116F78A4D716}" srcOrd="2" destOrd="0" parTransId="{FCC1A8A9-A2F9-41CA-9CB0-AA5B6BA08DAE}" sibTransId="{6B83102C-A9E3-4B98-AEC0-D4B8A5D7DA07}"/>
    <dgm:cxn modelId="{3A45A544-AB7E-4FAD-9DF9-7345BCE54B63}" type="presOf" srcId="{24E2C991-4216-4C5F-B0DE-2038AAFAACE9}" destId="{69126DA8-40A5-4515-9671-291E95C2D9AF}" srcOrd="0" destOrd="0" presId="urn:microsoft.com/office/officeart/2009/3/layout/BlockDescendingList"/>
    <dgm:cxn modelId="{B9D0B96C-5F6C-4476-8C6C-AC707E06B8E0}" srcId="{AE9FF3DB-79C8-4170-87FB-184030BF809C}" destId="{C0D2F42B-3B3A-443D-82F6-9E3162175C3A}" srcOrd="4" destOrd="0" parTransId="{65E70EB3-B22E-43FC-AC42-9B2F639905E3}" sibTransId="{85065A47-44E8-4431-846E-47D3AD71C31A}"/>
    <dgm:cxn modelId="{415CF580-4E94-4EF1-B096-3E7F8990336F}" srcId="{2410A158-891B-4BAD-A91C-64FC3BF40B30}" destId="{1C9081CA-278A-4CFB-941D-A3D13DF98B11}" srcOrd="2" destOrd="0" parTransId="{810F8E40-1DD1-4C71-8268-2EAAB529F378}" sibTransId="{4B1881B2-F80A-4F76-9028-23832BAE8029}"/>
    <dgm:cxn modelId="{9F4D8701-14BE-4B8E-911C-E3C3DBDDE56E}" srcId="{2410A158-891B-4BAD-A91C-64FC3BF40B30}" destId="{24E2C991-4216-4C5F-B0DE-2038AAFAACE9}" srcOrd="0" destOrd="0" parTransId="{959E85E5-130F-4DE9-AEC0-87B8F516CBA8}" sibTransId="{8798DD93-BE24-485B-AC8A-D13C68D8A95F}"/>
    <dgm:cxn modelId="{495BF7AD-7414-401D-AD00-50D4A2D333BA}" srcId="{AE9FF3DB-79C8-4170-87FB-184030BF809C}" destId="{13163064-7B38-45AF-8C61-BA2452A34D27}" srcOrd="3" destOrd="0" parTransId="{BE79DAF2-9DE0-4C75-B30F-52065F131FA3}" sibTransId="{245E4821-BE7D-408B-98A1-0AFA562E594C}"/>
    <dgm:cxn modelId="{E30C8D8B-4B49-4099-8F51-0C505FD4B795}" srcId="{6F45713B-7EC2-451F-9F39-1061170B40E7}" destId="{2514CED9-34F8-469F-89C5-A1DF5C3EBBEE}" srcOrd="2" destOrd="0" parTransId="{EEBBAEE6-6119-4D41-8AE5-57C8BE24D3F3}" sibTransId="{2AB5686D-5702-494E-B040-7795652BF9DF}"/>
    <dgm:cxn modelId="{5CE64363-E006-4248-AD51-FAD88163E40E}" type="presOf" srcId="{25247921-D8F9-4956-817A-634703542711}" destId="{99C6FC74-25BD-4F4B-B4FE-A518E597D8E7}" srcOrd="0" destOrd="3" presId="urn:microsoft.com/office/officeart/2009/3/layout/BlockDescendingList"/>
    <dgm:cxn modelId="{82E4FF34-1F61-4A1F-B107-8879952C26FE}" type="presOf" srcId="{6D4E07EE-30CF-4300-BCC6-A977926A9530}" destId="{69126DA8-40A5-4515-9671-291E95C2D9AF}" srcOrd="0" destOrd="12" presId="urn:microsoft.com/office/officeart/2009/3/layout/BlockDescendingList"/>
    <dgm:cxn modelId="{C55C35F9-0292-4C9E-ADC8-9DA012B80E7D}" srcId="{1C9081CA-278A-4CFB-941D-A3D13DF98B11}" destId="{6110ACDB-5FF3-4373-AE05-E1CF14BD1CC8}" srcOrd="3" destOrd="0" parTransId="{FC0487F1-B15E-4405-9C3E-7155D2ED51AA}" sibTransId="{2B0D312F-9F7F-4B88-A821-E48589BD9F7D}"/>
    <dgm:cxn modelId="{84359239-EC45-4DEC-8949-C98B2CEC4330}" type="presOf" srcId="{65219067-0E7D-4F41-99C9-10AA2BF26AEF}" destId="{69126DA8-40A5-4515-9671-291E95C2D9AF}" srcOrd="0" destOrd="4" presId="urn:microsoft.com/office/officeart/2009/3/layout/BlockDescendingList"/>
    <dgm:cxn modelId="{C8250339-6381-42E2-AE88-6385CAA9F216}" type="presOf" srcId="{40314EE6-0235-4B38-B9FE-345D5F5932F4}" destId="{195B6FE0-152E-4B36-9F3D-48B026FDAE7A}" srcOrd="0" destOrd="7" presId="urn:microsoft.com/office/officeart/2009/3/layout/BlockDescendingList"/>
    <dgm:cxn modelId="{CCE45132-1CA6-4E9C-89E2-713B1787F427}" srcId="{AE9FF3DB-79C8-4170-87FB-184030BF809C}" destId="{FF517FDD-78B5-4C67-907A-854B23A90535}" srcOrd="6" destOrd="0" parTransId="{F51E9C28-5AF6-4A58-82E8-4FD52C2947DA}" sibTransId="{64B687B5-B212-4740-A7EB-DD23CB098999}"/>
    <dgm:cxn modelId="{1154848E-6529-463F-966D-133A6260DDB6}" type="presOf" srcId="{7AF38F17-3444-43A2-A023-343864E12B01}" destId="{99C6FC74-25BD-4F4B-B4FE-A518E597D8E7}" srcOrd="0" destOrd="1" presId="urn:microsoft.com/office/officeart/2009/3/layout/BlockDescendingList"/>
    <dgm:cxn modelId="{4B6BB938-D775-45CD-B484-339FA09A5154}" type="presOf" srcId="{31275DF9-98A9-4DBA-9695-32B266D2FADB}" destId="{99C6FC74-25BD-4F4B-B4FE-A518E597D8E7}" srcOrd="0" destOrd="2" presId="urn:microsoft.com/office/officeart/2009/3/layout/BlockDescendingList"/>
    <dgm:cxn modelId="{06B2DBDC-C873-48A6-9DDE-AE8ED019A797}" type="presOf" srcId="{2410A158-891B-4BAD-A91C-64FC3BF40B30}" destId="{F1C15435-096C-410D-AF27-620B68DB6798}" srcOrd="0" destOrd="0" presId="urn:microsoft.com/office/officeart/2009/3/layout/BlockDescendingList"/>
    <dgm:cxn modelId="{E88CC7C8-3305-41A7-B679-09003DA4E10B}" type="presParOf" srcId="{ACDC771B-DBFD-46E2-8F35-E18EFB3B8097}" destId="{97AE2D0E-8D39-4233-92E7-17CEE1CEC432}" srcOrd="0" destOrd="0" presId="urn:microsoft.com/office/officeart/2009/3/layout/BlockDescendingList"/>
    <dgm:cxn modelId="{B32E848A-72F8-4F5A-8A9C-77A4CF2B1D7E}" type="presParOf" srcId="{ACDC771B-DBFD-46E2-8F35-E18EFB3B8097}" destId="{195B6FE0-152E-4B36-9F3D-48B026FDAE7A}" srcOrd="1" destOrd="0" presId="urn:microsoft.com/office/officeart/2009/3/layout/BlockDescendingList"/>
    <dgm:cxn modelId="{1CAF43C3-572D-4845-AFD7-ED9365FCB7C4}" type="presParOf" srcId="{ACDC771B-DBFD-46E2-8F35-E18EFB3B8097}" destId="{2CAA0CD8-1D46-4529-90C6-7891BDB57FC1}" srcOrd="2" destOrd="0" presId="urn:microsoft.com/office/officeart/2009/3/layout/BlockDescendingList"/>
    <dgm:cxn modelId="{3BF4D6B6-35BC-4B25-ABB7-E892DF5AB32C}" type="presParOf" srcId="{2CAA0CD8-1D46-4529-90C6-7891BDB57FC1}" destId="{C002FF29-090D-43FD-80AF-7D2846D2945F}" srcOrd="0" destOrd="0" presId="urn:microsoft.com/office/officeart/2009/3/layout/BlockDescendingList"/>
    <dgm:cxn modelId="{80632408-CBAB-42BB-896B-0F24D7DFB826}" type="presParOf" srcId="{ACDC771B-DBFD-46E2-8F35-E18EFB3B8097}" destId="{829A882D-7D85-4F5D-9617-037094C91ABF}" srcOrd="3" destOrd="0" presId="urn:microsoft.com/office/officeart/2009/3/layout/BlockDescendingList"/>
    <dgm:cxn modelId="{D1BECFF1-96FF-413E-B64B-10DA056AD4F7}" type="presParOf" srcId="{ACDC771B-DBFD-46E2-8F35-E18EFB3B8097}" destId="{99C6FC74-25BD-4F4B-B4FE-A518E597D8E7}" srcOrd="4" destOrd="0" presId="urn:microsoft.com/office/officeart/2009/3/layout/BlockDescendingList"/>
    <dgm:cxn modelId="{1D5B9C8F-2EB0-4043-A1E4-E13A91DCCCC0}" type="presParOf" srcId="{ACDC771B-DBFD-46E2-8F35-E18EFB3B8097}" destId="{77345A94-9231-4288-8358-D62CAFA80BB5}" srcOrd="5" destOrd="0" presId="urn:microsoft.com/office/officeart/2009/3/layout/BlockDescendingList"/>
    <dgm:cxn modelId="{783DA089-22B6-4C1C-A845-D7E455D256DD}" type="presParOf" srcId="{77345A94-9231-4288-8358-D62CAFA80BB5}" destId="{039C4730-7E4B-4948-A369-BDF10BFA7992}" srcOrd="0" destOrd="0" presId="urn:microsoft.com/office/officeart/2009/3/layout/BlockDescendingList"/>
    <dgm:cxn modelId="{05AFB49B-6518-4FEF-954F-4E74529C2FCF}" type="presParOf" srcId="{ACDC771B-DBFD-46E2-8F35-E18EFB3B8097}" destId="{F1C15435-096C-410D-AF27-620B68DB6798}" srcOrd="6" destOrd="0" presId="urn:microsoft.com/office/officeart/2009/3/layout/BlockDescendingList"/>
    <dgm:cxn modelId="{A606304C-63AA-4772-BBE4-DF0C6E59F87C}" type="presParOf" srcId="{ACDC771B-DBFD-46E2-8F35-E18EFB3B8097}" destId="{69126DA8-40A5-4515-9671-291E95C2D9AF}" srcOrd="7" destOrd="0" presId="urn:microsoft.com/office/officeart/2009/3/layout/BlockDescendingList"/>
    <dgm:cxn modelId="{233D9DB3-06B8-4988-B93D-E3B5184C3EE1}" type="presParOf" srcId="{ACDC771B-DBFD-46E2-8F35-E18EFB3B8097}" destId="{34935CA9-FA71-4ADD-8CEC-80FC846396DC}" srcOrd="8" destOrd="0" presId="urn:microsoft.com/office/officeart/2009/3/layout/BlockDescendingList"/>
    <dgm:cxn modelId="{0812B5D7-1022-4312-9B49-62CF053EFB74}" type="presParOf" srcId="{34935CA9-FA71-4ADD-8CEC-80FC846396DC}" destId="{4F949ED9-9FC3-4C80-A5A6-3CEA02A03FC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49ED9-9FC3-4C80-A5A6-3CEA02A03FC1}">
      <dsp:nvSpPr>
        <dsp:cNvPr id="0" name=""/>
        <dsp:cNvSpPr/>
      </dsp:nvSpPr>
      <dsp:spPr>
        <a:xfrm>
          <a:off x="4805599" y="1779538"/>
          <a:ext cx="2019760" cy="384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1143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6"/>
              </a:solidFill>
            </a:rPr>
            <a:t>2 enseignements optionnels au maximum</a:t>
          </a:r>
          <a:endParaRPr lang="fr-FR" sz="2000" b="1" kern="1200" dirty="0">
            <a:solidFill>
              <a:schemeClr val="accent6"/>
            </a:solidFill>
          </a:endParaRPr>
        </a:p>
      </dsp:txBody>
      <dsp:txXfrm rot="16200000">
        <a:off x="4783691" y="3246195"/>
        <a:ext cx="3458452" cy="525137"/>
      </dsp:txXfrm>
    </dsp:sp>
    <dsp:sp modelId="{039C4730-7E4B-4948-A369-BDF10BFA7992}">
      <dsp:nvSpPr>
        <dsp:cNvPr id="0" name=""/>
        <dsp:cNvSpPr/>
      </dsp:nvSpPr>
      <dsp:spPr>
        <a:xfrm>
          <a:off x="2619363" y="1131312"/>
          <a:ext cx="2019760" cy="4488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1143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6"/>
              </a:solidFill>
            </a:rPr>
            <a:t>Accompagnement personnalisé</a:t>
          </a:r>
          <a:endParaRPr lang="fr-FR" sz="2000" b="1" kern="1200" dirty="0">
            <a:solidFill>
              <a:schemeClr val="accent6"/>
            </a:solidFill>
          </a:endParaRPr>
        </a:p>
      </dsp:txBody>
      <dsp:txXfrm rot="16200000">
        <a:off x="2306676" y="2888749"/>
        <a:ext cx="4040011" cy="525137"/>
      </dsp:txXfrm>
    </dsp:sp>
    <dsp:sp modelId="{C002FF29-090D-43FD-80AF-7D2846D2945F}">
      <dsp:nvSpPr>
        <dsp:cNvPr id="0" name=""/>
        <dsp:cNvSpPr/>
      </dsp:nvSpPr>
      <dsp:spPr>
        <a:xfrm>
          <a:off x="398389" y="520493"/>
          <a:ext cx="2019760" cy="509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accent6"/>
              </a:solidFill>
            </a:rPr>
            <a:t>Enseignements communs</a:t>
          </a:r>
          <a:endParaRPr lang="fr-FR" sz="2800" b="1" kern="1200" dirty="0">
            <a:solidFill>
              <a:schemeClr val="accent6"/>
            </a:solidFill>
          </a:endParaRPr>
        </a:p>
      </dsp:txBody>
      <dsp:txXfrm rot="16200000">
        <a:off x="-189165" y="2552798"/>
        <a:ext cx="4589747" cy="525137"/>
      </dsp:txXfrm>
    </dsp:sp>
    <dsp:sp modelId="{195B6FE0-152E-4B36-9F3D-48B026FDAE7A}">
      <dsp:nvSpPr>
        <dsp:cNvPr id="0" name=""/>
        <dsp:cNvSpPr/>
      </dsp:nvSpPr>
      <dsp:spPr>
        <a:xfrm>
          <a:off x="398389" y="572095"/>
          <a:ext cx="1434029" cy="51243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Français 4h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Histoire-Géographie 3h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LV1 &amp; LV2 5h30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Sciences économiques et sociales 1h30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Mathématiques 4h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Physique-Chimie 3h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Sciences de la vie et de la Terre 1h30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EPS 2h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EMC 18 h annuelles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Sciences numériques et technologie 1h30</a:t>
          </a:r>
          <a:endParaRPr lang="fr-FR" sz="1200" kern="1200" dirty="0"/>
        </a:p>
      </dsp:txBody>
      <dsp:txXfrm>
        <a:off x="398389" y="572095"/>
        <a:ext cx="1434029" cy="5124316"/>
      </dsp:txXfrm>
    </dsp:sp>
    <dsp:sp modelId="{99C6FC74-25BD-4F4B-B4FE-A518E597D8E7}">
      <dsp:nvSpPr>
        <dsp:cNvPr id="0" name=""/>
        <dsp:cNvSpPr/>
      </dsp:nvSpPr>
      <dsp:spPr>
        <a:xfrm>
          <a:off x="2605245" y="1131312"/>
          <a:ext cx="1434029" cy="45134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Consolidation des acquis en fonction des besoins identifiés par les tests de positionnement en français et en mathématiques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54h dédiées à l’aide à la construction du projet d’orientation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Choix de la voie générale ou technologique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Dans la voie générale, choix des enseignements de spécialité en 1</a:t>
          </a:r>
          <a:r>
            <a:rPr lang="fr-FR" sz="1200" kern="1200" baseline="30000" dirty="0" smtClean="0"/>
            <a:t>ère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Dans la voie technologique, choix de la série en 1</a:t>
          </a:r>
          <a:r>
            <a:rPr lang="fr-FR" sz="1200" kern="1200" baseline="30000" dirty="0" smtClean="0"/>
            <a:t>ère</a:t>
          </a: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2 semaines de l’orientation</a:t>
          </a:r>
          <a:endParaRPr lang="fr-FR" sz="1200" kern="1200" dirty="0"/>
        </a:p>
      </dsp:txBody>
      <dsp:txXfrm>
        <a:off x="2605245" y="1131312"/>
        <a:ext cx="1434029" cy="4513497"/>
      </dsp:txXfrm>
    </dsp:sp>
    <dsp:sp modelId="{69126DA8-40A5-4515-9671-291E95C2D9AF}">
      <dsp:nvSpPr>
        <dsp:cNvPr id="0" name=""/>
        <dsp:cNvSpPr/>
      </dsp:nvSpPr>
      <dsp:spPr>
        <a:xfrm>
          <a:off x="4805599" y="1779538"/>
          <a:ext cx="1434029" cy="38652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1 enseignement général  (en fonction de l’offre du lycée) 3h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solidFill>
                <a:srgbClr val="FF0000"/>
              </a:solidFill>
            </a:rPr>
            <a:t>Latin</a:t>
          </a:r>
          <a:endParaRPr lang="fr-FR" sz="900" kern="1200" dirty="0">
            <a:solidFill>
              <a:srgbClr val="FF000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solidFill>
                <a:srgbClr val="FF0000"/>
              </a:solidFill>
            </a:rPr>
            <a:t>Grec</a:t>
          </a:r>
          <a:endParaRPr lang="fr-FR" sz="900" kern="1200" dirty="0">
            <a:solidFill>
              <a:srgbClr val="FF000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solidFill>
                <a:srgbClr val="FF0000"/>
              </a:solidFill>
            </a:rPr>
            <a:t>LV3 Italien</a:t>
          </a:r>
          <a:endParaRPr lang="fr-FR" sz="900" kern="1200" dirty="0">
            <a:solidFill>
              <a:srgbClr val="FF000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solidFill>
                <a:srgbClr val="FF0000"/>
              </a:solidFill>
            </a:rPr>
            <a:t>Arts</a:t>
          </a:r>
          <a:endParaRPr lang="fr-FR" sz="900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1 enseignement technologique (en fonction de l’offre du lycée)  1h30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solidFill>
                <a:srgbClr val="FF0000"/>
              </a:solidFill>
            </a:rPr>
            <a:t>Management et gestion</a:t>
          </a:r>
          <a:endParaRPr lang="fr-FR" sz="900" kern="1200" dirty="0">
            <a:solidFill>
              <a:srgbClr val="FF000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Santé et social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Biotechnologies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Sciences et laboratoire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Sciences de l’ingénieur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Création et innovation technologiques</a:t>
          </a:r>
        </a:p>
      </dsp:txBody>
      <dsp:txXfrm>
        <a:off x="4805599" y="1779538"/>
        <a:ext cx="1434029" cy="3865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E2BC8327-749C-42D1-913D-D2F29AB5C3E2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5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4D8E0C7B-C1DD-4798-988B-95FAE68D54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6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Parmi les enseignements optionnels, 2 cas très particuliers</a:t>
            </a:r>
            <a:r>
              <a:rPr lang="fr-FR" baseline="0" dirty="0" smtClean="0"/>
              <a:t> et très rares ne figurent pas dans la diapositive</a:t>
            </a:r>
            <a:endParaRPr lang="fr-FR" dirty="0" smtClean="0"/>
          </a:p>
          <a:p>
            <a:pPr marL="171279" indent="-171279">
              <a:buFontTx/>
              <a:buChar char="-"/>
            </a:pPr>
            <a:r>
              <a:rPr lang="fr-FR" baseline="0" dirty="0" smtClean="0"/>
              <a:t>Pour les enseignements généraux : arts du cirque (6h)</a:t>
            </a:r>
          </a:p>
          <a:p>
            <a:pPr marL="171279" indent="-171279">
              <a:buFontTx/>
              <a:buChar char="-"/>
            </a:pPr>
            <a:r>
              <a:rPr lang="fr-FR" baseline="0" dirty="0" smtClean="0"/>
              <a:t>Pour les enseignements technologiques : création et culture-design (6h)</a:t>
            </a:r>
          </a:p>
          <a:p>
            <a:pPr marL="171279" indent="-171279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339CC-72C1-4460-87F3-B6DE5E72812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06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</a:t>
            </a:r>
          </a:p>
          <a:p>
            <a:r>
              <a:rPr lang="fr-FR" dirty="0" smtClean="0"/>
              <a:t>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JP2 2010-2011 / 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29A8-AC9D-47B4-8F9A-F4329DB4B038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8B1-A87D-46ED-B01A-60D3C1CD18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86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</a:t>
            </a:r>
          </a:p>
          <a:p>
            <a:r>
              <a:rPr lang="fr-FR" dirty="0" smtClean="0"/>
              <a:t>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JP2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JP2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JP2 2010-2011 / CD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JP2 2010-2011 / 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JP2 2010-2011 / CD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JP2 2010-2011 / 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ceau JP2lyceesel transp.gif"/>
          <p:cNvPicPr>
            <a:picLocks noChangeAspect="1"/>
          </p:cNvPicPr>
          <p:nvPr userDrawn="1"/>
        </p:nvPicPr>
        <p:blipFill>
          <a:blip r:embed="rId15" cstate="print"/>
          <a:srcRect b="16000"/>
          <a:stretch>
            <a:fillRect/>
          </a:stretch>
        </p:blipFill>
        <p:spPr>
          <a:xfrm>
            <a:off x="251519" y="260648"/>
            <a:ext cx="963827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836-F62F-4B55-A946-C006B1F2307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A45B-6AE2-46EF-9B6E-0C6968976106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JP2 2010-2011 / 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ceau JP2lyceesel transp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1519" y="260648"/>
            <a:ext cx="944551" cy="1512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76BB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14348" y="2276872"/>
            <a:ext cx="77724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>ORIENTATION </a:t>
            </a:r>
            <a:b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>après la classe de 3</a:t>
            </a:r>
            <a:r>
              <a:rPr kumimoji="0" lang="fr-FR" sz="5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>ème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b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>mardi</a:t>
            </a:r>
            <a:r>
              <a:rPr kumimoji="0" lang="fr-FR" sz="5400" b="0" i="0" u="none" strike="noStrike" kern="1200" cap="none" spc="0" normalizeH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ea typeface="+mj-ea"/>
                <a:cs typeface="+mj-cs"/>
              </a:rPr>
              <a:t> 5 février 2019</a:t>
            </a:r>
            <a:endParaRPr kumimoji="0" lang="fr-FR" sz="4000" b="0" i="1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7824" y="53976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Times New Roman" pitchFamily="18" charset="0"/>
              </a:rPr>
              <a:t>INSTITUTION JEAN-PAUL II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93" y="332657"/>
            <a:ext cx="8229600" cy="18002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194C"/>
                </a:solidFill>
              </a:rPr>
              <a:t>Pour choisir une orientation:</a:t>
            </a:r>
            <a:br>
              <a:rPr lang="fr-FR" b="1" dirty="0" smtClean="0">
                <a:solidFill>
                  <a:srgbClr val="00194C"/>
                </a:solidFill>
              </a:rPr>
            </a:br>
            <a:r>
              <a:rPr lang="fr-FR" b="1" dirty="0" smtClean="0">
                <a:solidFill>
                  <a:srgbClr val="00194C"/>
                </a:solidFill>
              </a:rPr>
              <a:t>Les </a:t>
            </a:r>
            <a:r>
              <a:rPr lang="fr-FR" b="1" dirty="0">
                <a:solidFill>
                  <a:srgbClr val="00194C"/>
                </a:solidFill>
              </a:rPr>
              <a:t>différentes voies de 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3635E-3D2D-4E62-BB4F-F8EB3242E162}"/>
              </a:ext>
            </a:extLst>
          </p:cNvPr>
          <p:cNvSpPr/>
          <p:nvPr/>
        </p:nvSpPr>
        <p:spPr>
          <a:xfrm>
            <a:off x="611560" y="2348880"/>
            <a:ext cx="4524797" cy="3888432"/>
          </a:xfrm>
          <a:prstGeom prst="rect">
            <a:avLst/>
          </a:prstGeo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>
            <a:noAutofit/>
          </a:bodyPr>
          <a:lstStyle/>
          <a:p>
            <a:pPr marL="2858" marR="990600" algn="ctr"/>
            <a:r>
              <a:rPr lang="fr-FR" sz="2100" b="1" i="1" dirty="0"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        </a:t>
            </a:r>
            <a:r>
              <a:rPr lang="fr-FR" sz="2100" b="1" i="1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Voie générale et   		technologique</a:t>
            </a:r>
          </a:p>
          <a:p>
            <a:pPr marL="2858" marR="990600" algn="ctr"/>
            <a:endParaRPr lang="fr-FR" sz="2100" b="1" i="1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858" marR="990600"/>
            <a:endParaRPr lang="fr-FR" sz="675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257175" marR="200025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u="sng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Objectif</a:t>
            </a: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: construire une culture générale et technologique</a:t>
            </a:r>
          </a:p>
          <a:p>
            <a:pPr marL="257175" marR="200025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Préparer un baccalauréat général ou technologique</a:t>
            </a: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Poursuite d’études</a:t>
            </a: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B445C-1AB6-40A3-98A9-C82FF4EA2D6D}"/>
              </a:ext>
            </a:extLst>
          </p:cNvPr>
          <p:cNvSpPr/>
          <p:nvPr/>
        </p:nvSpPr>
        <p:spPr>
          <a:xfrm>
            <a:off x="5136357" y="2348881"/>
            <a:ext cx="3815582" cy="3893368"/>
          </a:xfrm>
          <a:prstGeom prst="rect">
            <a:avLst/>
          </a:prstGeo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fr-FR" sz="2100" b="1" i="1" dirty="0">
                <a:solidFill>
                  <a:srgbClr val="002060"/>
                </a:solidFill>
                <a:latin typeface="+mj-lt"/>
              </a:rPr>
              <a:t>Voie professionnelle</a:t>
            </a:r>
          </a:p>
          <a:p>
            <a:pPr algn="ctr"/>
            <a:endParaRPr lang="fr-FR" sz="2100" b="1" i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349"/>
              </a:lnSpc>
            </a:pPr>
            <a:r>
              <a:rPr lang="fr-FR" sz="675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u="sng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Objectif</a:t>
            </a: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: construire des compétences professionnelles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Formation par alternance </a:t>
            </a:r>
          </a:p>
          <a:p>
            <a:pPr marL="142875"/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  (école/stage en entreprise)</a:t>
            </a:r>
          </a:p>
          <a:p>
            <a:pPr marL="142875"/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Insertion professionnelle ou poursuite d’études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endParaRPr lang="fr-FR" sz="750" dirty="0">
              <a:solidFill>
                <a:srgbClr val="002060"/>
              </a:solidFill>
              <a:latin typeface="+mj-lt"/>
              <a:ea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2 diplômes CAP, BAC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9347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28"/>
          <p:cNvSpPr>
            <a:spLocks noChangeShapeType="1"/>
          </p:cNvSpPr>
          <p:nvPr/>
        </p:nvSpPr>
        <p:spPr bwMode="auto">
          <a:xfrm flipH="1" flipV="1">
            <a:off x="3626775" y="3954890"/>
            <a:ext cx="24979" cy="482222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H="1" flipV="1">
            <a:off x="1619672" y="4509120"/>
            <a:ext cx="6270" cy="634392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H="1" flipV="1">
            <a:off x="3626775" y="4518412"/>
            <a:ext cx="24979" cy="482222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H="1" flipV="1">
            <a:off x="1582135" y="1052510"/>
            <a:ext cx="26806" cy="3096570"/>
          </a:xfrm>
          <a:prstGeom prst="line">
            <a:avLst/>
          </a:prstGeom>
          <a:noFill/>
          <a:ln w="57150">
            <a:gradFill>
              <a:gsLst>
                <a:gs pos="0">
                  <a:srgbClr val="FFC000"/>
                </a:gs>
                <a:gs pos="70000">
                  <a:srgbClr val="FFFFB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H="1" flipV="1">
            <a:off x="6406546" y="2564904"/>
            <a:ext cx="1621837" cy="815398"/>
          </a:xfrm>
          <a:prstGeom prst="line">
            <a:avLst/>
          </a:prstGeom>
          <a:noFill/>
          <a:ln w="57150">
            <a:gradFill>
              <a:gsLst>
                <a:gs pos="0">
                  <a:srgbClr val="69FB05"/>
                </a:gs>
                <a:gs pos="100000">
                  <a:srgbClr val="00194C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607513" y="5310500"/>
            <a:ext cx="1427" cy="111889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07904" y="5580893"/>
            <a:ext cx="0" cy="919940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520" y="6286520"/>
            <a:ext cx="8639993" cy="504824"/>
          </a:xfrm>
          <a:prstGeom prst="rect">
            <a:avLst/>
          </a:prstGeom>
          <a:gradFill>
            <a:gsLst>
              <a:gs pos="0">
                <a:srgbClr val="FF6161"/>
              </a:gs>
              <a:gs pos="100000">
                <a:srgbClr val="C00000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/>
              <a:t>CLASSE DE TROISIEME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093437" y="49418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073843" y="4934562"/>
            <a:ext cx="3925094" cy="923330"/>
          </a:xfrm>
          <a:prstGeom prst="rect">
            <a:avLst/>
          </a:prstGeom>
          <a:gradFill>
            <a:gsLst>
              <a:gs pos="0">
                <a:srgbClr val="005A9E"/>
              </a:gs>
              <a:gs pos="100000">
                <a:srgbClr val="378402"/>
              </a:gs>
            </a:gsLst>
            <a:lin ang="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dirty="0" smtClean="0">
                <a:solidFill>
                  <a:srgbClr val="ECE9F7"/>
                </a:solidFill>
              </a:rPr>
              <a:t>SECONDE </a:t>
            </a:r>
            <a:br>
              <a:rPr lang="fr-FR" b="1" dirty="0" smtClean="0">
                <a:solidFill>
                  <a:srgbClr val="ECE9F7"/>
                </a:solidFill>
              </a:rPr>
            </a:br>
            <a:r>
              <a:rPr lang="fr-FR" b="1" dirty="0" smtClean="0">
                <a:solidFill>
                  <a:srgbClr val="ECE9F7"/>
                </a:solidFill>
              </a:rPr>
              <a:t>GÉNÉRALE ET TECHNOLOGIQUE</a:t>
            </a:r>
            <a:br>
              <a:rPr lang="fr-FR" b="1" dirty="0" smtClean="0">
                <a:solidFill>
                  <a:srgbClr val="ECE9F7"/>
                </a:solidFill>
              </a:rPr>
            </a:br>
            <a:r>
              <a:rPr lang="fr-FR" i="1" dirty="0" smtClean="0">
                <a:solidFill>
                  <a:schemeClr val="bg1"/>
                </a:solidFill>
              </a:rPr>
              <a:t>1 année de détermination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2267744" y="4934562"/>
            <a:ext cx="2517777" cy="646331"/>
          </a:xfrm>
          <a:prstGeom prst="rect">
            <a:avLst/>
          </a:prstGeom>
          <a:gradFill>
            <a:gsLst>
              <a:gs pos="0">
                <a:srgbClr val="EB79DB"/>
              </a:gs>
              <a:gs pos="71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fr-FR" b="1" dirty="0" smtClean="0">
                <a:solidFill>
                  <a:srgbClr val="ECE9F7"/>
                </a:solidFill>
              </a:rPr>
              <a:t>SECONDE PROFESSIONNELLE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250925" y="4941168"/>
            <a:ext cx="1728787" cy="369332"/>
          </a:xfrm>
          <a:prstGeom prst="rect">
            <a:avLst/>
          </a:prstGeom>
          <a:gradFill>
            <a:gsLst>
              <a:gs pos="0">
                <a:srgbClr val="FFFFB3"/>
              </a:gs>
              <a:gs pos="20000">
                <a:srgbClr val="FFC000"/>
              </a:gs>
              <a:gs pos="100000">
                <a:srgbClr val="EF930B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ts val="8000"/>
              </a:spcBef>
            </a:pPr>
            <a:r>
              <a:rPr lang="fr-FR" b="1" dirty="0" smtClean="0">
                <a:solidFill>
                  <a:srgbClr val="ECE9F7"/>
                </a:solidFill>
              </a:rPr>
              <a:t>1</a:t>
            </a:r>
            <a:r>
              <a:rPr lang="fr-FR" b="1" baseline="30000" dirty="0" smtClean="0">
                <a:solidFill>
                  <a:srgbClr val="ECE9F7"/>
                </a:solidFill>
              </a:rPr>
              <a:t>ère</a:t>
            </a:r>
            <a:r>
              <a:rPr lang="fr-FR" b="1" dirty="0" smtClean="0">
                <a:solidFill>
                  <a:srgbClr val="ECE9F7"/>
                </a:solidFill>
              </a:rPr>
              <a:t> année CAP</a:t>
            </a:r>
            <a:r>
              <a:rPr lang="fr-FR" dirty="0" smtClean="0">
                <a:solidFill>
                  <a:srgbClr val="ECE9F7"/>
                </a:solidFill>
              </a:rPr>
              <a:t>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7221740" y="3356992"/>
            <a:ext cx="1777197" cy="646331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1B4018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 anchorCtr="1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Terminale </a:t>
            </a:r>
            <a:endParaRPr lang="fr-FR" dirty="0" smtClean="0"/>
          </a:p>
          <a:p>
            <a:r>
              <a:rPr lang="fr-FR" dirty="0" smtClean="0">
                <a:solidFill>
                  <a:schemeClr val="bg1"/>
                </a:solidFill>
              </a:rPr>
              <a:t>BAC </a:t>
            </a:r>
            <a:r>
              <a:rPr lang="fr-FR" dirty="0">
                <a:solidFill>
                  <a:schemeClr val="bg1"/>
                </a:solidFill>
              </a:rPr>
              <a:t>général </a:t>
            </a: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5076056" y="3380799"/>
            <a:ext cx="1951033" cy="646331"/>
          </a:xfrm>
          <a:prstGeom prst="rect">
            <a:avLst/>
          </a:prstGeom>
          <a:gradFill>
            <a:gsLst>
              <a:gs pos="26700">
                <a:srgbClr val="0070C0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Terminale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BAC </a:t>
            </a:r>
            <a:r>
              <a:rPr lang="fr-FR" dirty="0">
                <a:solidFill>
                  <a:schemeClr val="bg1"/>
                </a:solidFill>
              </a:rPr>
              <a:t>techno </a:t>
            </a:r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1536075" y="765175"/>
            <a:ext cx="6572297" cy="503238"/>
          </a:xfrm>
          <a:prstGeom prst="ellipse">
            <a:avLst/>
          </a:prstGeom>
          <a:solidFill>
            <a:srgbClr val="ECE9F7"/>
          </a:solidFill>
          <a:ln w="9525">
            <a:solidFill>
              <a:srgbClr val="76BB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>
                <a:solidFill>
                  <a:srgbClr val="000000"/>
                </a:solidFill>
              </a:rPr>
              <a:t>VIE ACTIVE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4174524" y="1844675"/>
            <a:ext cx="2160588" cy="792163"/>
          </a:xfrm>
          <a:prstGeom prst="rect">
            <a:avLst/>
          </a:prstGeom>
          <a:gradFill flip="none" rotWithShape="1">
            <a:gsLst>
              <a:gs pos="52000">
                <a:srgbClr val="00B0F0"/>
              </a:gs>
              <a:gs pos="0">
                <a:srgbClr val="69FB05"/>
              </a:gs>
              <a:gs pos="100000">
                <a:srgbClr val="C22098"/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 dirty="0" smtClean="0">
                <a:solidFill>
                  <a:srgbClr val="000000"/>
                </a:solidFill>
              </a:rPr>
              <a:t>BTS DUT, Licence</a:t>
            </a:r>
            <a:endParaRPr lang="fr-FR" dirty="0">
              <a:solidFill>
                <a:srgbClr val="000000"/>
              </a:solidFill>
            </a:endParaRP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 ou 3 ans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6838349" y="1714488"/>
            <a:ext cx="1800225" cy="936625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0070C0"/>
              </a:gs>
              <a:gs pos="100000">
                <a:srgbClr val="02279C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Universités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Grandes </a:t>
            </a:r>
            <a:r>
              <a:rPr lang="fr-FR" dirty="0" smtClean="0">
                <a:solidFill>
                  <a:srgbClr val="000000"/>
                </a:solidFill>
              </a:rPr>
              <a:t>Écoles</a:t>
            </a:r>
            <a:endParaRPr lang="fr-FR" dirty="0">
              <a:solidFill>
                <a:srgbClr val="000000"/>
              </a:solidFill>
            </a:endParaRPr>
          </a:p>
          <a:p>
            <a:pPr algn="ctr" eaLnBrk="1" hangingPunct="1"/>
            <a:r>
              <a:rPr lang="fr-FR" dirty="0" smtClean="0">
                <a:solidFill>
                  <a:srgbClr val="000000"/>
                </a:solidFill>
              </a:rPr>
              <a:t>5 </a:t>
            </a:r>
            <a:r>
              <a:rPr lang="fr-FR" dirty="0">
                <a:solidFill>
                  <a:srgbClr val="000000"/>
                </a:solidFill>
              </a:rPr>
              <a:t>ans et plus </a:t>
            </a: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6893927" y="5869946"/>
            <a:ext cx="0" cy="416571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27000">
                  <a:schemeClr val="tx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V="1">
            <a:off x="6036670" y="4759523"/>
            <a:ext cx="0" cy="1696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flipH="1" flipV="1">
            <a:off x="8028383" y="4759523"/>
            <a:ext cx="1" cy="181644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flipV="1">
            <a:off x="8028383" y="2643180"/>
            <a:ext cx="1" cy="737615"/>
          </a:xfrm>
          <a:prstGeom prst="line">
            <a:avLst/>
          </a:prstGeom>
          <a:noFill/>
          <a:ln w="57150">
            <a:gradFill>
              <a:gsLst>
                <a:gs pos="0">
                  <a:srgbClr val="69FB05"/>
                </a:gs>
                <a:gs pos="100000">
                  <a:srgbClr val="00194C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 flipV="1">
            <a:off x="5975870" y="2640330"/>
            <a:ext cx="2020" cy="747712"/>
          </a:xfrm>
          <a:prstGeom prst="line">
            <a:avLst/>
          </a:prstGeom>
          <a:noFill/>
          <a:ln w="57150">
            <a:gradFill>
              <a:gsLst>
                <a:gs pos="0">
                  <a:srgbClr val="0070C0"/>
                </a:gs>
                <a:gs pos="2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 flipH="1" flipV="1">
            <a:off x="3635895" y="1268411"/>
            <a:ext cx="15859" cy="2112386"/>
          </a:xfrm>
          <a:prstGeom prst="line">
            <a:avLst/>
          </a:prstGeom>
          <a:noFill/>
          <a:ln w="57150">
            <a:gradFill>
              <a:gsLst>
                <a:gs pos="0">
                  <a:srgbClr val="C2209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 flipH="1" flipV="1">
            <a:off x="5327049" y="1268413"/>
            <a:ext cx="0" cy="576262"/>
          </a:xfrm>
          <a:prstGeom prst="line">
            <a:avLst/>
          </a:prstGeom>
          <a:noFill/>
          <a:ln w="57150">
            <a:gradFill>
              <a:gsLst>
                <a:gs pos="0">
                  <a:srgbClr val="3004EA"/>
                </a:gs>
                <a:gs pos="50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9" name="Line 39"/>
          <p:cNvSpPr>
            <a:spLocks noChangeShapeType="1"/>
          </p:cNvSpPr>
          <p:nvPr/>
        </p:nvSpPr>
        <p:spPr bwMode="auto">
          <a:xfrm flipV="1">
            <a:off x="7536868" y="1142984"/>
            <a:ext cx="0" cy="571502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>
            <a:off x="2051844" y="5143512"/>
            <a:ext cx="215900" cy="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4" name="Line 44"/>
          <p:cNvSpPr>
            <a:spLocks noChangeShapeType="1"/>
          </p:cNvSpPr>
          <p:nvPr/>
        </p:nvSpPr>
        <p:spPr bwMode="auto">
          <a:xfrm>
            <a:off x="2018851" y="4333744"/>
            <a:ext cx="743571" cy="1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>
            <a:off x="4536472" y="4293096"/>
            <a:ext cx="537371" cy="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 flipV="1">
            <a:off x="3707904" y="2636837"/>
            <a:ext cx="538058" cy="743959"/>
          </a:xfrm>
          <a:prstGeom prst="line">
            <a:avLst/>
          </a:prstGeom>
          <a:noFill/>
          <a:ln w="57150">
            <a:gradFill>
              <a:gsLst>
                <a:gs pos="0">
                  <a:srgbClr val="C2209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8" name="Line 48"/>
          <p:cNvSpPr>
            <a:spLocks noChangeShapeType="1"/>
          </p:cNvSpPr>
          <p:nvPr/>
        </p:nvSpPr>
        <p:spPr bwMode="auto">
          <a:xfrm flipV="1">
            <a:off x="3958624" y="1732280"/>
            <a:ext cx="0" cy="1655762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9" name="Line 49"/>
          <p:cNvSpPr>
            <a:spLocks noChangeShapeType="1"/>
          </p:cNvSpPr>
          <p:nvPr/>
        </p:nvSpPr>
        <p:spPr bwMode="auto">
          <a:xfrm flipV="1">
            <a:off x="6335112" y="2143116"/>
            <a:ext cx="495306" cy="39684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11" name="Line 51"/>
          <p:cNvSpPr>
            <a:spLocks noChangeShapeType="1"/>
          </p:cNvSpPr>
          <p:nvPr/>
        </p:nvSpPr>
        <p:spPr bwMode="auto">
          <a:xfrm>
            <a:off x="3958625" y="1758542"/>
            <a:ext cx="2863864" cy="14274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3203848" y="44624"/>
            <a:ext cx="591177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Les itinéraires de formation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625942" y="12594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 smtClean="0">
                <a:solidFill>
                  <a:srgbClr val="B08600"/>
                </a:solidFill>
              </a:rPr>
              <a:t>2 ans</a:t>
            </a:r>
            <a:endParaRPr lang="fr-FR" b="1" dirty="0">
              <a:solidFill>
                <a:srgbClr val="B086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483768" y="1332057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/>
            <a:r>
              <a:rPr lang="fr-FR" b="1" dirty="0" smtClean="0">
                <a:solidFill>
                  <a:srgbClr val="CC1EB3"/>
                </a:solidFill>
              </a:rPr>
              <a:t>3 ans</a:t>
            </a:r>
            <a:br>
              <a:rPr lang="fr-FR" b="1" dirty="0" smtClean="0">
                <a:solidFill>
                  <a:srgbClr val="CC1EB3"/>
                </a:solidFill>
              </a:rPr>
            </a:br>
            <a:r>
              <a:rPr lang="fr-FR" sz="1400" b="1" dirty="0" smtClean="0">
                <a:solidFill>
                  <a:srgbClr val="CC1EB3"/>
                </a:solidFill>
              </a:rPr>
              <a:t>niveau BAC</a:t>
            </a:r>
            <a:endParaRPr lang="fr-FR" sz="1400" b="1" dirty="0">
              <a:solidFill>
                <a:srgbClr val="CC1EB3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393727" y="1201151"/>
            <a:ext cx="142876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000082"/>
                </a:solidFill>
              </a:rPr>
              <a:t>5</a:t>
            </a:r>
            <a:r>
              <a:rPr lang="fr-FR" b="1" dirty="0" smtClean="0">
                <a:solidFill>
                  <a:srgbClr val="000082"/>
                </a:solidFill>
              </a:rPr>
              <a:t> ans</a:t>
            </a:r>
            <a:br>
              <a:rPr lang="fr-FR" b="1" dirty="0" smtClean="0">
                <a:solidFill>
                  <a:srgbClr val="000082"/>
                </a:solidFill>
              </a:rPr>
            </a:br>
            <a:r>
              <a:rPr lang="fr-FR" sz="1400" b="1" dirty="0" smtClean="0">
                <a:solidFill>
                  <a:srgbClr val="000082"/>
                </a:solidFill>
              </a:rPr>
              <a:t>BAC+2 ou +3</a:t>
            </a:r>
            <a:endParaRPr lang="fr-FR" sz="1400" b="1" dirty="0">
              <a:solidFill>
                <a:srgbClr val="00008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608306" y="107154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 smtClean="0">
                <a:solidFill>
                  <a:srgbClr val="3F9802"/>
                </a:solidFill>
              </a:rPr>
              <a:t>8 ans et plus</a:t>
            </a:r>
            <a:br>
              <a:rPr lang="fr-FR" b="1" dirty="0" smtClean="0">
                <a:solidFill>
                  <a:srgbClr val="3F9802"/>
                </a:solidFill>
              </a:rPr>
            </a:br>
            <a:r>
              <a:rPr lang="fr-FR" sz="1400" b="1" dirty="0" smtClean="0">
                <a:solidFill>
                  <a:srgbClr val="3F9802"/>
                </a:solidFill>
              </a:rPr>
              <a:t>BAC +5</a:t>
            </a:r>
            <a:endParaRPr lang="fr-FR" sz="1400" b="1" dirty="0">
              <a:solidFill>
                <a:srgbClr val="3F9802"/>
              </a:solidFill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2771800" y="3380799"/>
            <a:ext cx="1755774" cy="646331"/>
          </a:xfrm>
          <a:prstGeom prst="rect">
            <a:avLst/>
          </a:prstGeom>
          <a:gradFill>
            <a:gsLst>
              <a:gs pos="0">
                <a:srgbClr val="EB79DB"/>
              </a:gs>
              <a:gs pos="77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Terminale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BAC  pro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66979" y="4149080"/>
            <a:ext cx="1728787" cy="369332"/>
          </a:xfrm>
          <a:prstGeom prst="rect">
            <a:avLst/>
          </a:prstGeom>
          <a:gradFill>
            <a:gsLst>
              <a:gs pos="0">
                <a:srgbClr val="FFFFB3"/>
              </a:gs>
              <a:gs pos="20000">
                <a:srgbClr val="FFC000"/>
              </a:gs>
              <a:gs pos="100000">
                <a:srgbClr val="EF930B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ts val="8000"/>
              </a:spcBef>
            </a:pPr>
            <a:r>
              <a:rPr lang="fr-FR" b="1" dirty="0" smtClean="0">
                <a:solidFill>
                  <a:srgbClr val="ECE9F7"/>
                </a:solidFill>
              </a:rPr>
              <a:t>2</a:t>
            </a:r>
            <a:r>
              <a:rPr lang="fr-FR" b="1" baseline="30000" dirty="0" smtClean="0">
                <a:solidFill>
                  <a:srgbClr val="ECE9F7"/>
                </a:solidFill>
              </a:rPr>
              <a:t>ème</a:t>
            </a:r>
            <a:r>
              <a:rPr lang="fr-FR" b="1" dirty="0" smtClean="0">
                <a:solidFill>
                  <a:srgbClr val="ECE9F7"/>
                </a:solidFill>
              </a:rPr>
              <a:t> année CAP</a:t>
            </a:r>
            <a:r>
              <a:rPr lang="fr-FR" dirty="0" smtClean="0">
                <a:solidFill>
                  <a:srgbClr val="ECE9F7"/>
                </a:solidFill>
              </a:rPr>
              <a:t>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762422" y="4149080"/>
            <a:ext cx="1755774" cy="369332"/>
          </a:xfrm>
          <a:prstGeom prst="rect">
            <a:avLst/>
          </a:prstGeom>
          <a:gradFill>
            <a:gsLst>
              <a:gs pos="0">
                <a:srgbClr val="EB79DB"/>
              </a:gs>
              <a:gs pos="77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BAC  pro</a:t>
            </a:r>
            <a:endParaRPr lang="fr-FR" dirty="0"/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5084442" y="4166066"/>
            <a:ext cx="1951033" cy="615553"/>
          </a:xfrm>
          <a:prstGeom prst="rect">
            <a:avLst/>
          </a:prstGeom>
          <a:gradFill>
            <a:gsLst>
              <a:gs pos="26700">
                <a:srgbClr val="0070C0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1ère  BAC techno 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</a:rPr>
              <a:t>STI2D, STI2A, </a:t>
            </a:r>
            <a:r>
              <a:rPr lang="fr-FR" sz="1600" dirty="0" smtClean="0">
                <a:solidFill>
                  <a:srgbClr val="000000"/>
                </a:solidFill>
              </a:rPr>
              <a:t>STMG...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196374" y="4159290"/>
            <a:ext cx="1777197" cy="615553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1B4018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 anchorCtr="1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1ère BAC général</a:t>
            </a:r>
          </a:p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L, ES, S </a:t>
            </a: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V="1">
            <a:off x="5977890" y="2636836"/>
            <a:ext cx="1402422" cy="751205"/>
          </a:xfrm>
          <a:prstGeom prst="line">
            <a:avLst/>
          </a:prstGeom>
          <a:noFill/>
          <a:ln w="57150">
            <a:gradFill>
              <a:gsLst>
                <a:gs pos="0">
                  <a:srgbClr val="0070C0"/>
                </a:gs>
                <a:gs pos="2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6030342" y="3979405"/>
            <a:ext cx="0" cy="1696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 flipH="1" flipV="1">
            <a:off x="8028382" y="3984422"/>
            <a:ext cx="1" cy="181644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 animBg="1"/>
      <p:bldP spid="117788" grpId="0" animBg="1"/>
      <p:bldP spid="117796" grpId="0" animBg="1"/>
      <p:bldP spid="117794" grpId="0" animBg="1"/>
      <p:bldP spid="117784" grpId="0" animBg="1"/>
      <p:bldP spid="117785" grpId="0" animBg="1"/>
      <p:bldP spid="117771" grpId="0" animBg="1"/>
      <p:bldP spid="117773" grpId="0" animBg="1"/>
      <p:bldP spid="117775" grpId="0" animBg="1"/>
      <p:bldP spid="117776" grpId="0" animBg="1"/>
      <p:bldP spid="117777" grpId="0" animBg="1"/>
      <p:bldP spid="117781" grpId="0" animBg="1"/>
      <p:bldP spid="117782" grpId="0" animBg="1"/>
      <p:bldP spid="117786" grpId="0" animBg="1"/>
      <p:bldP spid="117789" grpId="0" animBg="1"/>
      <p:bldP spid="117790" grpId="0" animBg="1"/>
      <p:bldP spid="117792" grpId="0" animBg="1"/>
      <p:bldP spid="117793" grpId="0" animBg="1"/>
      <p:bldP spid="117797" grpId="0" animBg="1"/>
      <p:bldP spid="117798" grpId="0" animBg="1"/>
      <p:bldP spid="117799" grpId="0" animBg="1"/>
      <p:bldP spid="117803" grpId="0" animBg="1"/>
      <p:bldP spid="117804" grpId="0" animBg="1"/>
      <p:bldP spid="117806" grpId="0" animBg="1"/>
      <p:bldP spid="117807" grpId="0" animBg="1"/>
      <p:bldP spid="117808" grpId="0" animBg="1"/>
      <p:bldP spid="117809" grpId="0" animBg="1"/>
      <p:bldP spid="117811" grpId="0" animBg="1"/>
      <p:bldP spid="46" grpId="0"/>
      <p:bldP spid="47" grpId="0"/>
      <p:bldP spid="48" grpId="0"/>
      <p:bldP spid="49" grpId="0"/>
      <p:bldP spid="117778" grpId="0" animBg="1"/>
      <p:bldP spid="45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060848"/>
            <a:ext cx="7772400" cy="30963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LYCEE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27784" y="190985"/>
            <a:ext cx="6552108" cy="12937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CHOISIR </a:t>
            </a:r>
            <a:b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LA VOIE PROFESSIONNELLE , c'est…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1988840"/>
            <a:ext cx="8321578" cy="400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58763">
              <a:lnSpc>
                <a:spcPct val="112000"/>
              </a:lnSpc>
              <a:spcAft>
                <a:spcPts val="400"/>
              </a:spcAft>
              <a:buClr>
                <a:srgbClr val="1036A0"/>
              </a:buCl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Préférer  un 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enseignement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pratique</a:t>
            </a:r>
            <a:r>
              <a:rPr lang="fr-FR" sz="2400" b="1" dirty="0" smtClean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et</a:t>
            </a:r>
            <a:r>
              <a:rPr lang="fr-FR" sz="2400" b="1" dirty="0" smtClean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concret :</a:t>
            </a:r>
          </a:p>
          <a:p>
            <a:pPr marL="15875">
              <a:lnSpc>
                <a:spcPct val="112000"/>
              </a:lnSpc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536575" algn="l"/>
              </a:tabLst>
            </a:pPr>
            <a:r>
              <a:rPr lang="fr-FR" sz="2400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	CAP : 16 semaines de stage sur 2 ans</a:t>
            </a:r>
          </a:p>
          <a:p>
            <a:pPr marL="15875">
              <a:lnSpc>
                <a:spcPct val="112000"/>
              </a:lnSpc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536575" algn="l"/>
              </a:tabLst>
            </a:pPr>
            <a:r>
              <a:rPr lang="fr-FR" sz="2400" dirty="0" smtClean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	Bac Pro : 22 semaines de stage sur 3 ans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Progresser dans son parcours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au rythme des diplômes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Tisser un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lien</a:t>
            </a:r>
            <a:r>
              <a:rPr lang="fr-FR" sz="2400" b="1" dirty="0" smtClean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C2209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avec le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monde professionnel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Avoir la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possibilité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d'intégrer la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vie</a:t>
            </a:r>
            <a:r>
              <a:rPr lang="fr-FR" sz="2400" dirty="0" smtClean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active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fr-FR" sz="2400" dirty="0" smtClean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rapidement</a:t>
            </a:r>
            <a:r>
              <a:rPr lang="fr-FR" sz="2400" dirty="0" smtClean="0"/>
              <a:t>.</a:t>
            </a:r>
            <a:endParaRPr lang="fr-FR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2279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6063679"/>
            <a:ext cx="54726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9FB05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194C"/>
                </a:solidFill>
              </a:rPr>
              <a:t>Plus de </a:t>
            </a:r>
            <a:r>
              <a:rPr lang="fr-FR" sz="2400" b="1" i="1" dirty="0" smtClean="0">
                <a:solidFill>
                  <a:srgbClr val="00194C"/>
                </a:solidFill>
              </a:rPr>
              <a:t>200 </a:t>
            </a:r>
            <a:r>
              <a:rPr lang="fr-FR" sz="2400" b="1" i="1" dirty="0">
                <a:solidFill>
                  <a:srgbClr val="00194C"/>
                </a:solidFill>
              </a:rPr>
              <a:t>CAP et 50 Bac Pro  différents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5184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196752"/>
            <a:ext cx="2664296" cy="453650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Baccalauréat professionnel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177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888432"/>
          </a:xfrm>
        </p:spPr>
        <p:txBody>
          <a:bodyPr>
            <a:noAutofit/>
          </a:bodyPr>
          <a:lstStyle/>
          <a:p>
            <a: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S’orienter vers la voie générale et </a:t>
            </a:r>
            <a:r>
              <a:rPr lang="fr-FR" sz="4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technologique </a:t>
            </a:r>
            <a: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</a:t>
            </a:r>
          </a:p>
        </p:txBody>
      </p:sp>
    </p:spTree>
    <p:extLst>
      <p:ext uri="{BB962C8B-B14F-4D97-AF65-F5344CB8AC3E}">
        <p14:creationId xmlns:p14="http://schemas.microsoft.com/office/powerpoint/2010/main" val="26000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99792" y="277813"/>
            <a:ext cx="6444208" cy="12937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CHOISIR </a:t>
            </a:r>
            <a:r>
              <a:rPr lang="fr-FR" sz="3600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VOIE GENERALE ET TECHNOLOGIQUE, c'est…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1907535"/>
            <a:ext cx="6929486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Apprendre à</a:t>
            </a:r>
            <a:r>
              <a:rPr lang="fr-FR" sz="2400" dirty="0" smtClean="0">
                <a:solidFill>
                  <a:srgbClr val="2892A0"/>
                </a:solidFill>
              </a:rPr>
              <a:t> 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gérer</a:t>
            </a:r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son</a:t>
            </a:r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b="1" dirty="0" smtClean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temps</a:t>
            </a:r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 smtClean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devenir autonome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Préparer ses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choix d'orientation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Recevoir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culture générale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avec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profil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particulier</a:t>
            </a:r>
            <a:r>
              <a:rPr lang="fr-FR" sz="2400" dirty="0">
                <a:solidFill>
                  <a:srgbClr val="2892A0"/>
                </a:solidFill>
              </a:rPr>
              <a:t> (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Sciences, Lettres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 smtClean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Langues, SES</a:t>
            </a:r>
            <a:r>
              <a:rPr lang="fr-FR" sz="2400" dirty="0">
                <a:solidFill>
                  <a:srgbClr val="2892A0"/>
                </a:solidFill>
              </a:rPr>
              <a:t>)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Développer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qualités d'analyse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 smtClean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réflexion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goût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l'abstraction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1680" y="6135687"/>
            <a:ext cx="58326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9FB0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solidFill>
                  <a:srgbClr val="00194C"/>
                </a:solidFill>
              </a:defRPr>
            </a:lvl1pPr>
          </a:lstStyle>
          <a:p>
            <a:r>
              <a:rPr lang="fr-FR" dirty="0"/>
              <a:t>1 classe de </a:t>
            </a:r>
            <a:r>
              <a:rPr lang="fr-FR" dirty="0" smtClean="0"/>
              <a:t>Seconde de détermination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20684-9F56-4B6B-9C86-FD0B8E73E416}"/>
              </a:ext>
            </a:extLst>
          </p:cNvPr>
          <p:cNvSpPr/>
          <p:nvPr/>
        </p:nvSpPr>
        <p:spPr>
          <a:xfrm>
            <a:off x="1240389" y="1916832"/>
            <a:ext cx="7418231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sz="2100" b="1" dirty="0">
                <a:solidFill>
                  <a:srgbClr val="002060"/>
                </a:solidFill>
              </a:rPr>
              <a:t>Pour qui ?</a:t>
            </a:r>
            <a:endParaRPr lang="fr-FR" sz="2400" b="1" dirty="0">
              <a:solidFill>
                <a:srgbClr val="002060"/>
              </a:solidFill>
            </a:endParaRP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Élève qui envisage de faire des études supérieures</a:t>
            </a:r>
          </a:p>
          <a:p>
            <a:r>
              <a:rPr lang="fr-FR" sz="135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Étudier au lycée général et technologique, c’est :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Acquérir une culture générale et technologique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Développer une capacité de réflexion théorique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Renforcer savoirs et compétences à travers une spécialisation progressive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Se préparer à faire des études supérieures (minimum bac+2)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2793" y="1484783"/>
            <a:ext cx="7564538" cy="59327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La </a:t>
            </a:r>
            <a:r>
              <a:rPr lang="fr-FR" b="1" dirty="0" smtClean="0">
                <a:solidFill>
                  <a:srgbClr val="002060"/>
                </a:solidFill>
              </a:rPr>
              <a:t>voie </a:t>
            </a:r>
            <a:r>
              <a:rPr lang="fr-FR" b="1" dirty="0">
                <a:solidFill>
                  <a:srgbClr val="002060"/>
                </a:solidFill>
              </a:rPr>
              <a:t>générale et technologique </a:t>
            </a:r>
            <a:br>
              <a:rPr lang="fr-FR" b="1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B32037-3C35-4AE8-827C-2E6FB83B521D}"/>
              </a:ext>
            </a:extLst>
          </p:cNvPr>
          <p:cNvSpPr txBox="1"/>
          <p:nvPr/>
        </p:nvSpPr>
        <p:spPr>
          <a:xfrm>
            <a:off x="428625" y="1607116"/>
            <a:ext cx="3312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solidFill>
                  <a:srgbClr val="000082"/>
                </a:solidFill>
              </a:rPr>
              <a:t>26,5 h</a:t>
            </a:r>
            <a:endParaRPr lang="fr-FR" sz="9600" b="1" dirty="0">
              <a:solidFill>
                <a:srgbClr val="00008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257B7-BC1D-4688-9E13-2CCCE6D43E87}"/>
              </a:ext>
            </a:extLst>
          </p:cNvPr>
          <p:cNvSpPr/>
          <p:nvPr/>
        </p:nvSpPr>
        <p:spPr>
          <a:xfrm>
            <a:off x="4171950" y="57793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Français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4F2FE-0E22-4499-9B34-A4DC7072387A}"/>
              </a:ext>
            </a:extLst>
          </p:cNvPr>
          <p:cNvSpPr/>
          <p:nvPr/>
        </p:nvSpPr>
        <p:spPr>
          <a:xfrm>
            <a:off x="8077200" y="57793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FC039E-697E-47DE-8241-4327EA167257}"/>
              </a:ext>
            </a:extLst>
          </p:cNvPr>
          <p:cNvSpPr/>
          <p:nvPr/>
        </p:nvSpPr>
        <p:spPr>
          <a:xfrm>
            <a:off x="4171950" y="88839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Mathématiques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D4DE62-5590-4A44-9448-FDAB86223B2B}"/>
              </a:ext>
            </a:extLst>
          </p:cNvPr>
          <p:cNvSpPr/>
          <p:nvPr/>
        </p:nvSpPr>
        <p:spPr>
          <a:xfrm>
            <a:off x="8077200" y="88839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41F01-98C5-4087-A8E2-7DA549E5AEFA}"/>
              </a:ext>
            </a:extLst>
          </p:cNvPr>
          <p:cNvSpPr/>
          <p:nvPr/>
        </p:nvSpPr>
        <p:spPr>
          <a:xfrm>
            <a:off x="4171950" y="120519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Langues vivantes A et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DF029-49B5-4356-80CF-F18231811DF9}"/>
              </a:ext>
            </a:extLst>
          </p:cNvPr>
          <p:cNvSpPr/>
          <p:nvPr/>
        </p:nvSpPr>
        <p:spPr>
          <a:xfrm>
            <a:off x="8077200" y="120519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5,5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E680F-5465-46FB-88BF-964C533FEE1C}"/>
              </a:ext>
            </a:extLst>
          </p:cNvPr>
          <p:cNvSpPr/>
          <p:nvPr/>
        </p:nvSpPr>
        <p:spPr>
          <a:xfrm>
            <a:off x="4171950" y="1517218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Histoire – Géographie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04367-1BE3-4A88-9B03-1F45FD98A94C}"/>
              </a:ext>
            </a:extLst>
          </p:cNvPr>
          <p:cNvSpPr/>
          <p:nvPr/>
        </p:nvSpPr>
        <p:spPr>
          <a:xfrm>
            <a:off x="8077200" y="1517218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D1DB1B-9348-4708-86FE-33E4E0CAA6BA}"/>
              </a:ext>
            </a:extLst>
          </p:cNvPr>
          <p:cNvSpPr/>
          <p:nvPr/>
        </p:nvSpPr>
        <p:spPr>
          <a:xfrm>
            <a:off x="4171950" y="183400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Physique - Chimie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5201C-C34C-4479-A013-6F61E89A9301}"/>
              </a:ext>
            </a:extLst>
          </p:cNvPr>
          <p:cNvSpPr/>
          <p:nvPr/>
        </p:nvSpPr>
        <p:spPr>
          <a:xfrm>
            <a:off x="8077200" y="183400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15F628-7F2F-4CE3-A7C9-96980D33736B}"/>
              </a:ext>
            </a:extLst>
          </p:cNvPr>
          <p:cNvSpPr/>
          <p:nvPr/>
        </p:nvSpPr>
        <p:spPr>
          <a:xfrm>
            <a:off x="4171950" y="215002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Sciences de la Vie et de la Terre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CE917-0F20-4B78-A8D2-BA956E9F3788}"/>
              </a:ext>
            </a:extLst>
          </p:cNvPr>
          <p:cNvSpPr/>
          <p:nvPr/>
        </p:nvSpPr>
        <p:spPr>
          <a:xfrm>
            <a:off x="8077200" y="215002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99B16A-3B59-4DE0-882A-1C3556EF6CC9}"/>
              </a:ext>
            </a:extLst>
          </p:cNvPr>
          <p:cNvSpPr/>
          <p:nvPr/>
        </p:nvSpPr>
        <p:spPr>
          <a:xfrm>
            <a:off x="4171950" y="3090867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Éducation morale et civique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712735-789F-45AF-B322-EDAA519CAB4E}"/>
              </a:ext>
            </a:extLst>
          </p:cNvPr>
          <p:cNvSpPr/>
          <p:nvPr/>
        </p:nvSpPr>
        <p:spPr>
          <a:xfrm>
            <a:off x="8077200" y="3090867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18*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E8E42-F90B-4F10-9F14-0FBB56B61838}"/>
              </a:ext>
            </a:extLst>
          </p:cNvPr>
          <p:cNvSpPr/>
          <p:nvPr/>
        </p:nvSpPr>
        <p:spPr>
          <a:xfrm>
            <a:off x="4171950" y="2462048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Sciences économiques et sociales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D2111-853C-4879-9B76-FE9FF9DA1406}"/>
              </a:ext>
            </a:extLst>
          </p:cNvPr>
          <p:cNvSpPr/>
          <p:nvPr/>
        </p:nvSpPr>
        <p:spPr>
          <a:xfrm>
            <a:off x="8077200" y="2462048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5A3AB-1212-4907-BE23-AC0206F6082C}"/>
              </a:ext>
            </a:extLst>
          </p:cNvPr>
          <p:cNvSpPr/>
          <p:nvPr/>
        </p:nvSpPr>
        <p:spPr>
          <a:xfrm>
            <a:off x="4171950" y="277883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Éducation physique et sportive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1A2683-EC04-4BFB-8EB9-A5AB0D7FF618}"/>
              </a:ext>
            </a:extLst>
          </p:cNvPr>
          <p:cNvSpPr/>
          <p:nvPr/>
        </p:nvSpPr>
        <p:spPr>
          <a:xfrm>
            <a:off x="8077200" y="277883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7CA09D-A4A9-4C30-96BD-2BDCD63A273F}"/>
              </a:ext>
            </a:extLst>
          </p:cNvPr>
          <p:cNvSpPr/>
          <p:nvPr/>
        </p:nvSpPr>
        <p:spPr>
          <a:xfrm>
            <a:off x="4171950" y="3406878"/>
            <a:ext cx="3905251" cy="314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Sciences numériques et technologie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2F04DD-6607-4CF7-90B1-264F4CF2AD50}"/>
              </a:ext>
            </a:extLst>
          </p:cNvPr>
          <p:cNvSpPr/>
          <p:nvPr/>
        </p:nvSpPr>
        <p:spPr>
          <a:xfrm>
            <a:off x="8077200" y="3406878"/>
            <a:ext cx="542925" cy="314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DF169D7-AD89-4397-97B5-F9C2829BA593}"/>
              </a:ext>
            </a:extLst>
          </p:cNvPr>
          <p:cNvSpPr/>
          <p:nvPr/>
        </p:nvSpPr>
        <p:spPr>
          <a:xfrm>
            <a:off x="428625" y="3488393"/>
            <a:ext cx="3312125" cy="11130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4925" cmpd="sng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/>
              <a:t>ENSEIGNEMENTS </a:t>
            </a:r>
            <a:r>
              <a:rPr lang="fr-FR" sz="2800" b="1" i="1" dirty="0" smtClean="0"/>
              <a:t>COMMUNS en 2GT</a:t>
            </a:r>
            <a:endParaRPr lang="fr-FR" sz="2800" b="1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45159C-ED19-4519-87AC-FA924D8F3497}"/>
              </a:ext>
            </a:extLst>
          </p:cNvPr>
          <p:cNvSpPr/>
          <p:nvPr/>
        </p:nvSpPr>
        <p:spPr>
          <a:xfrm>
            <a:off x="428624" y="4601467"/>
            <a:ext cx="8191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0082"/>
                </a:solidFill>
              </a:rPr>
              <a:t>L’enseignement </a:t>
            </a:r>
            <a:r>
              <a:rPr lang="fr-FR" sz="2400" dirty="0">
                <a:solidFill>
                  <a:srgbClr val="000082"/>
                </a:solidFill>
              </a:rPr>
              <a:t>de sciences numériques et technologie aide à mieux comprendre les enjeux scientifiques et sociétaux de la science informatique et de ses applications, à adopter un usage réfléchi et raisonné des technologies numériques dans la vie quotidienne et à se préparer aux mutations présentes et à venir de tous les métiers. </a:t>
            </a:r>
          </a:p>
        </p:txBody>
      </p:sp>
    </p:spTree>
    <p:extLst>
      <p:ext uri="{BB962C8B-B14F-4D97-AF65-F5344CB8AC3E}">
        <p14:creationId xmlns:p14="http://schemas.microsoft.com/office/powerpoint/2010/main" val="33060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43122512"/>
              </p:ext>
            </p:extLst>
          </p:nvPr>
        </p:nvGraphicFramePr>
        <p:xfrm>
          <a:off x="1380699" y="692696"/>
          <a:ext cx="7223749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0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76BB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730872" y="197768"/>
            <a:ext cx="644420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 de cette soirée</a:t>
            </a:r>
            <a:endParaRPr lang="fr-FR" dirty="0">
              <a:solidFill>
                <a:srgbClr val="000082"/>
              </a:solidFill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272208" y="1875647"/>
            <a:ext cx="8902872" cy="49685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3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 smtClean="0">
                <a:solidFill>
                  <a:srgbClr val="1036A0"/>
                </a:solidFill>
              </a:rPr>
              <a:t>      Les </a:t>
            </a:r>
            <a:r>
              <a:rPr lang="fr-FR" sz="3200" dirty="0">
                <a:solidFill>
                  <a:srgbClr val="1036A0"/>
                </a:solidFill>
              </a:rPr>
              <a:t>étapes de l'orientation en classe de 3</a:t>
            </a:r>
            <a:r>
              <a:rPr lang="fr-FR" sz="3200" baseline="30000" dirty="0">
                <a:solidFill>
                  <a:srgbClr val="1036A0"/>
                </a:solidFill>
              </a:rPr>
              <a:t>ème </a:t>
            </a:r>
          </a:p>
          <a:p>
            <a:pPr marL="342900" marR="0" lvl="0" indent="-342900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  <a:t>      Présentation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  <a:t>de l’organisation en</a:t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</a:b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  <a:t>     Seconde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  <a:t> 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</a:rPr>
              <a:t>Générale et Technologique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b="1" dirty="0">
                <a:solidFill>
                  <a:srgbClr val="000082"/>
                </a:solidFill>
              </a:rPr>
              <a:t>P</a:t>
            </a:r>
            <a:r>
              <a:rPr lang="fr-FR" sz="3200" b="1" dirty="0" smtClean="0">
                <a:solidFill>
                  <a:srgbClr val="000082"/>
                </a:solidFill>
              </a:rPr>
              <a:t>ropositions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</a:rPr>
              <a:t> </a:t>
            </a:r>
            <a:r>
              <a:rPr lang="fr-FR" sz="3200" b="1" dirty="0" smtClean="0">
                <a:solidFill>
                  <a:srgbClr val="000082"/>
                </a:solidFill>
              </a:rPr>
              <a:t>spécifiques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</a:rPr>
              <a:t> au Lycée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</a:rPr>
              <a:t>Jean-Paul II 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82"/>
              </a:solidFill>
              <a:effectLst/>
              <a:uLnTx/>
              <a:uFillTx/>
            </a:endParaRP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dirty="0" smtClean="0">
                <a:solidFill>
                  <a:srgbClr val="1036A0"/>
                </a:solidFill>
              </a:rPr>
              <a:t>Orientation </a:t>
            </a:r>
            <a:r>
              <a:rPr lang="fr-FR" sz="3200" dirty="0">
                <a:solidFill>
                  <a:srgbClr val="1036A0"/>
                </a:solidFill>
              </a:rPr>
              <a:t>vers les voies </a:t>
            </a:r>
            <a:r>
              <a:rPr lang="fr-FR" sz="3200" dirty="0" smtClean="0">
                <a:solidFill>
                  <a:srgbClr val="1036A0"/>
                </a:solidFill>
              </a:rPr>
              <a:t>professionnelle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dirty="0" smtClean="0">
                <a:solidFill>
                  <a:srgbClr val="1036A0"/>
                </a:solidFill>
              </a:rPr>
              <a:t>Informations </a:t>
            </a:r>
            <a:r>
              <a:rPr lang="fr-FR" sz="3200" dirty="0">
                <a:solidFill>
                  <a:srgbClr val="1036A0"/>
                </a:solidFill>
              </a:rPr>
              <a:t>session DNB </a:t>
            </a:r>
            <a:r>
              <a:rPr lang="fr-FR" sz="3200" dirty="0" smtClean="0">
                <a:solidFill>
                  <a:srgbClr val="1036A0"/>
                </a:solidFill>
              </a:rPr>
              <a:t>2018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dirty="0" smtClean="0">
                <a:solidFill>
                  <a:srgbClr val="1036A0"/>
                </a:solidFill>
              </a:rPr>
              <a:t>C</a:t>
            </a:r>
            <a:r>
              <a:rPr lang="fr-FR" sz="3200" dirty="0" smtClean="0">
                <a:solidFill>
                  <a:srgbClr val="1036A0"/>
                </a:solidFill>
              </a:rPr>
              <a:t>alendrier </a:t>
            </a:r>
            <a:r>
              <a:rPr lang="fr-FR" sz="3200" dirty="0">
                <a:solidFill>
                  <a:srgbClr val="1036A0"/>
                </a:solidFill>
              </a:rPr>
              <a:t>à respecter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endParaRPr lang="fr-FR" sz="3200" dirty="0">
              <a:solidFill>
                <a:srgbClr val="1036A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4013" algn="l"/>
              </a:tabLst>
              <a:defRPr/>
            </a:pPr>
            <a:endParaRPr kumimoji="0" lang="fr-FR" sz="5100" b="1" i="0" u="none" strike="noStrike" kern="1200" cap="none" spc="0" normalizeH="0" baseline="0" noProof="0" dirty="0" smtClean="0">
              <a:ln>
                <a:noFill/>
              </a:ln>
              <a:solidFill>
                <a:srgbClr val="00008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4013" algn="l"/>
              </a:tabLst>
              <a:defRPr/>
            </a:pPr>
            <a:endParaRPr kumimoji="0" lang="fr-FR" sz="5100" b="1" i="0" u="none" strike="noStrike" kern="1200" cap="none" spc="0" normalizeH="0" baseline="0" noProof="0" dirty="0" smtClean="0">
              <a:ln>
                <a:noFill/>
              </a:ln>
              <a:solidFill>
                <a:srgbClr val="00008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4013" algn="l"/>
              </a:tabLst>
              <a:defRPr/>
            </a:pPr>
            <a:endParaRPr kumimoji="0" lang="fr-FR" sz="8000" b="1" i="0" u="none" strike="noStrike" kern="1200" cap="none" spc="0" normalizeH="0" baseline="0" noProof="0" dirty="0" smtClean="0">
              <a:ln>
                <a:noFill/>
              </a:ln>
              <a:solidFill>
                <a:srgbClr val="000082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200800" cy="186308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TUTORAT</a:t>
            </a:r>
            <a:br>
              <a:rPr lang="fr-FR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rénové</a:t>
            </a:r>
            <a:r>
              <a:rPr lang="fr-FR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Seconde à l’Institution</a:t>
            </a:r>
            <a:br>
              <a:rPr lang="fr-FR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depuis septembre 2013</a:t>
            </a:r>
            <a:endParaRPr lang="fr-FR" sz="3600" dirty="0">
              <a:solidFill>
                <a:srgbClr val="0000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984" y="2107676"/>
            <a:ext cx="4716016" cy="2257428"/>
          </a:xfrm>
        </p:spPr>
        <p:txBody>
          <a:bodyPr>
            <a:normAutofit lnSpcReduction="10000"/>
          </a:bodyPr>
          <a:lstStyle/>
          <a:p>
            <a:pPr indent="-160338"/>
            <a:r>
              <a:rPr lang="fr-FR" sz="1700" b="1" dirty="0" smtClean="0">
                <a:solidFill>
                  <a:srgbClr val="1036A0"/>
                </a:solidFill>
              </a:rPr>
              <a:t>Espace de parole irremplaçable</a:t>
            </a:r>
            <a:endParaRPr lang="fr-FR" sz="1700" b="1" dirty="0">
              <a:solidFill>
                <a:srgbClr val="1036A0"/>
              </a:solidFill>
            </a:endParaRPr>
          </a:p>
          <a:p>
            <a:pPr lvl="1"/>
            <a:r>
              <a:rPr lang="fr-FR" sz="1500" b="1" dirty="0" smtClean="0">
                <a:solidFill>
                  <a:srgbClr val="C00000"/>
                </a:solidFill>
              </a:rPr>
              <a:t>1/4h tous les 15 jours : rendez-vous avec le professeur Tuteur</a:t>
            </a:r>
            <a:endParaRPr lang="fr-FR" sz="1500" b="1" dirty="0">
              <a:solidFill>
                <a:srgbClr val="C00000"/>
              </a:solidFill>
            </a:endParaRPr>
          </a:p>
          <a:p>
            <a:pPr lvl="1"/>
            <a:r>
              <a:rPr lang="fr-FR" sz="1500" dirty="0" smtClean="0">
                <a:solidFill>
                  <a:srgbClr val="1036A0"/>
                </a:solidFill>
              </a:rPr>
              <a:t>De septembre à décembre et de février à avril,</a:t>
            </a:r>
            <a:endParaRPr lang="fr-FR" sz="1500" dirty="0">
              <a:solidFill>
                <a:srgbClr val="1036A0"/>
              </a:solidFill>
            </a:endParaRPr>
          </a:p>
          <a:p>
            <a:pPr lvl="1"/>
            <a:r>
              <a:rPr lang="fr-FR" sz="1500" dirty="0" smtClean="0">
                <a:solidFill>
                  <a:srgbClr val="1036A0"/>
                </a:solidFill>
              </a:rPr>
              <a:t>Écoute du jeune, de ses questionnements, de ses projets, son orientation.</a:t>
            </a:r>
          </a:p>
          <a:p>
            <a:pPr lvl="1"/>
            <a:r>
              <a:rPr lang="fr-FR" sz="1500" dirty="0" smtClean="0">
                <a:solidFill>
                  <a:srgbClr val="1036A0"/>
                </a:solidFill>
              </a:rPr>
              <a:t>Organisation et intégration du rythme de la Seconde,</a:t>
            </a:r>
          </a:p>
          <a:p>
            <a:pPr lvl="1"/>
            <a:r>
              <a:rPr lang="fr-FR" sz="1400" dirty="0">
                <a:solidFill>
                  <a:srgbClr val="1036A0"/>
                </a:solidFill>
              </a:rPr>
              <a:t>Confiance</a:t>
            </a:r>
            <a:endParaRPr lang="fr-FR" sz="1500" dirty="0">
              <a:solidFill>
                <a:srgbClr val="1036A0"/>
              </a:solidFill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4421832" y="4572008"/>
            <a:ext cx="4542656" cy="20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160338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 smtClean="0">
                <a:solidFill>
                  <a:srgbClr val="1036A0"/>
                </a:solidFill>
              </a:rPr>
              <a:t>Préparation au Cycle Terminal et au Post-Bac</a:t>
            </a:r>
            <a:endParaRPr lang="fr-FR" sz="1400" b="1" dirty="0">
              <a:solidFill>
                <a:srgbClr val="1036A0"/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 smtClean="0">
                <a:solidFill>
                  <a:srgbClr val="1036A0"/>
                </a:solidFill>
              </a:rPr>
              <a:t>Acquisition de méthodes de travail efficace dès les premiers mois de l’entrée au Lycée.</a:t>
            </a:r>
            <a:endParaRPr lang="fr-FR" sz="1600" dirty="0">
              <a:solidFill>
                <a:srgbClr val="1036A0"/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 smtClean="0">
                <a:solidFill>
                  <a:srgbClr val="1036A0"/>
                </a:solidFill>
              </a:rPr>
              <a:t>Construction  d’un  Lycée solide.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 smtClean="0">
                <a:solidFill>
                  <a:srgbClr val="1036A0"/>
                </a:solidFill>
              </a:rPr>
              <a:t>Autonomie dans la régularité et la dynamique de travail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600" dirty="0" smtClean="0">
                <a:solidFill>
                  <a:srgbClr val="1036A0"/>
                </a:solidFill>
              </a:rPr>
              <a:t>Travail </a:t>
            </a:r>
            <a:r>
              <a:rPr lang="fr-FR" sz="1600" dirty="0">
                <a:solidFill>
                  <a:srgbClr val="1036A0"/>
                </a:solidFill>
              </a:rPr>
              <a:t>sur le projet </a:t>
            </a:r>
            <a:r>
              <a:rPr lang="fr-FR" sz="1600" dirty="0" smtClean="0">
                <a:solidFill>
                  <a:srgbClr val="1036A0"/>
                </a:solidFill>
              </a:rPr>
              <a:t>d'orientation en 1</a:t>
            </a:r>
            <a:r>
              <a:rPr lang="fr-FR" sz="1600" baseline="30000" dirty="0" smtClean="0">
                <a:solidFill>
                  <a:srgbClr val="1036A0"/>
                </a:solidFill>
              </a:rPr>
              <a:t>ère</a:t>
            </a:r>
            <a:r>
              <a:rPr lang="fr-FR" sz="1600" dirty="0" smtClean="0">
                <a:solidFill>
                  <a:srgbClr val="1036A0"/>
                </a:solidFill>
              </a:rPr>
              <a:t> </a:t>
            </a:r>
            <a:endParaRPr lang="fr-FR" sz="1600" dirty="0">
              <a:solidFill>
                <a:srgbClr val="1036A0"/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600" dirty="0" smtClean="0">
              <a:solidFill>
                <a:srgbClr val="1036A0"/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400" dirty="0">
              <a:solidFill>
                <a:srgbClr val="92D050"/>
              </a:solidFill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 rot="16200000" flipH="1">
            <a:off x="4420104" y="2140085"/>
            <a:ext cx="4695032" cy="4306023"/>
          </a:xfrm>
          <a:prstGeom prst="bentConnector3">
            <a:avLst>
              <a:gd name="adj1" fmla="val 99988"/>
            </a:avLst>
          </a:pr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339752" y="2132856"/>
            <a:ext cx="22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892A0"/>
                </a:solidFill>
              </a:rPr>
              <a:t>Un accompagnement </a:t>
            </a:r>
            <a:r>
              <a:rPr lang="fr-FR" b="1" dirty="0" smtClean="0">
                <a:solidFill>
                  <a:srgbClr val="2892A0"/>
                </a:solidFill>
              </a:rPr>
              <a:t>INDIVIDUALISÉ</a:t>
            </a:r>
            <a:endParaRPr lang="fr-FR" b="1" dirty="0">
              <a:solidFill>
                <a:srgbClr val="2892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4477762"/>
            <a:ext cx="421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2892A0"/>
                </a:solidFill>
              </a:rPr>
              <a:t>Réussir la Seconde </a:t>
            </a:r>
            <a:r>
              <a:rPr lang="fr-FR" dirty="0" smtClean="0">
                <a:solidFill>
                  <a:srgbClr val="2892A0"/>
                </a:solidFill>
              </a:rPr>
              <a:t>en projection sur la </a:t>
            </a:r>
            <a:r>
              <a:rPr lang="fr-FR" b="1" dirty="0" smtClean="0">
                <a:solidFill>
                  <a:srgbClr val="2892A0"/>
                </a:solidFill>
              </a:rPr>
              <a:t>préparation aux Études Supérieures</a:t>
            </a:r>
            <a:endParaRPr lang="fr-FR" b="1" dirty="0">
              <a:solidFill>
                <a:srgbClr val="2892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7308" y="-142892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Comment s'inscrire dans un Lycée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6116" y="928670"/>
            <a:ext cx="6000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à l'INSTITUTION JEAN-PAUL II :</a:t>
            </a:r>
            <a:br>
              <a:rPr lang="fr-FR" sz="16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mentionner l'Institution Jean-Paul II dans le Passeport</a:t>
            </a:r>
            <a:b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remettre le formulaire de réinscription en mars 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Dans un autre Établissement </a:t>
            </a:r>
            <a:r>
              <a:rPr lang="fr-FR" sz="14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fr-FR" sz="14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prendre RV dès maintenant avec le Chef d'Établissement</a:t>
            </a:r>
            <a:b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avoir l'avis de passage favorable au 3</a:t>
            </a:r>
            <a:r>
              <a:rPr lang="fr-FR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ème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trimestre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3286116" y="857232"/>
            <a:ext cx="5623568" cy="1851688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214282" y="1823616"/>
            <a:ext cx="3000396" cy="1071570"/>
          </a:xfrm>
          <a:prstGeom prst="rightArrowCallout">
            <a:avLst>
              <a:gd name="adj1" fmla="val 33533"/>
              <a:gd name="adj2" fmla="val 26422"/>
              <a:gd name="adj3" fmla="val 44911"/>
              <a:gd name="adj4" fmla="val 74508"/>
            </a:avLst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 </a:t>
            </a:r>
            <a:r>
              <a:rPr lang="fr-FR" b="1" dirty="0" smtClean="0">
                <a:solidFill>
                  <a:schemeClr val="bg1"/>
                </a:solidFill>
              </a:rPr>
              <a:t>l'Enseignement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Catholique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116" y="3135057"/>
            <a:ext cx="5623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Voie Générale, Technologique et Professionnelle :</a:t>
            </a:r>
            <a:br>
              <a:rPr lang="fr-FR" sz="16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fiche de support de saisie à demander à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MmeCottenceau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demande d'inscription faite par JPII via Internet</a:t>
            </a:r>
            <a:b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réponses communiquées fin juin directement aux</a:t>
            </a:r>
            <a:b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 familles, qui doivent prendre contact avec le lycée d’accueil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Seconde à recrutement particulier</a:t>
            </a:r>
            <a:r>
              <a:rPr lang="fr-FR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fr-FR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( Arts Appliqués, Arts Plastiques ;Théâtre-Expression dramatique; Cinéma ; Hôtellerie-Restauration; technique de la musique et de la Danse ; ST2S ; STAV ; STL ; etc.) :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dossiers à remplir en mars, 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réponse transmise aux famille après avis favorable de passage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4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Demande de dérogation de secteur scolaire : </a:t>
            </a:r>
            <a:br>
              <a:rPr lang="fr-FR" sz="14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fiche à retourner avec le dossier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3286116" y="3071810"/>
            <a:ext cx="5623568" cy="3571900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avec flèche vers la droite 15"/>
          <p:cNvSpPr/>
          <p:nvPr/>
        </p:nvSpPr>
        <p:spPr>
          <a:xfrm>
            <a:off x="214282" y="4221088"/>
            <a:ext cx="3000396" cy="1071570"/>
          </a:xfrm>
          <a:prstGeom prst="rightArrowCallout">
            <a:avLst>
              <a:gd name="adj1" fmla="val 33533"/>
              <a:gd name="adj2" fmla="val 26422"/>
              <a:gd name="adj3" fmla="val 44911"/>
              <a:gd name="adj4" fmla="val 74508"/>
            </a:avLst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 l'Enseignement 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Public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211912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Calendrier 2018-2019</a:t>
            </a:r>
            <a:endParaRPr lang="fr-FR" dirty="0">
              <a:solidFill>
                <a:srgbClr val="0000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61486"/>
              </p:ext>
            </p:extLst>
          </p:nvPr>
        </p:nvGraphicFramePr>
        <p:xfrm>
          <a:off x="1907704" y="1268760"/>
          <a:ext cx="6912768" cy="533153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jeudi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février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Forum des Métiers 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28 au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1" i="0" u="none" strike="noStrike" baseline="3000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er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février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Stages d'observation en Entreprise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endParaRPr lang="fr-FR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Distribution Passeport pour l'Avenir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1" i="0" u="none" strike="noStrike" baseline="3000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er</a:t>
                      </a:r>
                      <a:r>
                        <a:rPr lang="fr-FR" sz="1400" b="1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 février</a:t>
                      </a:r>
                      <a:endParaRPr lang="fr-FR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Début de la campagne de réinscription à JP2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4 février</a:t>
                      </a:r>
                      <a:endParaRPr lang="fr-FR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Retour des Passeports pour l'Avenir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étape 1 remplie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4 et 5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mars 2019</a:t>
                      </a:r>
                      <a:endParaRPr lang="fr-FR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Conseil de Classe Trimestre 2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étape 2 remplie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04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distribution des Passeports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9" marR="8039" marT="8039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endParaRPr lang="fr-FR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Rv</a:t>
                      </a:r>
                      <a:r>
                        <a:rPr lang="fr-FR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 orientation avec la Psychologue scolaire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23 mars</a:t>
                      </a:r>
                      <a:endParaRPr lang="fr-FR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Fin de la campagne de réinscription à JP2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9 et 10 mai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Brevet Blanc n°2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37DF0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 avril</a:t>
                      </a:r>
                      <a:endParaRPr lang="fr-FR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Retour des Passeports 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étape 3 remplie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mercredi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22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mai 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épreuve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oral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EPI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37DF0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21 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mai et 23 mai</a:t>
                      </a:r>
                      <a:endParaRPr lang="fr-FR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Conseil de Classe Trimestre 3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étape 4 remplie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27mai</a:t>
                      </a:r>
                      <a:endParaRPr lang="fr-FR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Retour des Passeports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étape 5  remplie 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 seul jour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RV, si 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nécessaire, </a:t>
                      </a:r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avec 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M. Eude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étape 6-7</a:t>
                      </a:r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avant le 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juin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Retour des éventuels dossiers d'appel 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95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mercredi</a:t>
                      </a:r>
                      <a:r>
                        <a:rPr lang="fr-FR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 juin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Sortie des élèves de Troisième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C5D9F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jeudi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27 </a:t>
                      </a:r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juin,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DNB Français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jeudi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27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juin, AM 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Mathématiques,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vendredi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juin,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M</a:t>
                      </a:r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Histoire-géographie-Sciences</a:t>
                      </a:r>
                      <a:endParaRPr lang="fr-FR" sz="1400" b="1" i="0" u="none" strike="noStrike" dirty="0">
                        <a:solidFill>
                          <a:srgbClr val="00008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8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39" marR="8039" marT="8039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447895" y="3069381"/>
            <a:ext cx="395914" cy="796797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23320" y="116632"/>
            <a:ext cx="612068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sz="4000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Dates DNB juin 2019</a:t>
            </a:r>
            <a:endParaRPr lang="fr-FR" sz="4000" dirty="0">
              <a:solidFill>
                <a:srgbClr val="0000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4282" y="285209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Session DNB </a:t>
            </a:r>
            <a:r>
              <a:rPr lang="fr-FR" b="1" dirty="0" smtClean="0">
                <a:solidFill>
                  <a:schemeClr val="bg1"/>
                </a:solidFill>
              </a:rPr>
              <a:t>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9" y="2800157"/>
            <a:ext cx="61206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u="sng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Épreuves écrites </a:t>
            </a:r>
            <a:r>
              <a:rPr lang="fr-FR" sz="2400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Jeudi 27 juin </a:t>
            </a:r>
            <a:r>
              <a:rPr lang="fr-FR" sz="20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2019</a:t>
            </a:r>
            <a:endParaRPr lang="fr-FR" sz="2000" b="1" spc="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9h00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à 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10h30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 Français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10h45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à 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12h15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 Français</a:t>
            </a:r>
            <a:endParaRPr lang="fr-FR" spc="100" dirty="0">
              <a:solidFill>
                <a:srgbClr val="1036A0"/>
              </a:solidFill>
              <a:latin typeface="Arial" pitchFamily="34" charset="0"/>
              <a:ea typeface="Times New Roman" pitchFamily="18" charset="0"/>
            </a:endParaRP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14h30 à 16h30 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 Mathématiques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; 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Vendredi 28 </a:t>
            </a:r>
            <a:r>
              <a:rPr lang="fr-FR" sz="20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juin </a:t>
            </a:r>
            <a:r>
              <a:rPr lang="fr-FR" sz="20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2019</a:t>
            </a:r>
            <a:endParaRPr lang="fr-FR" b="1" spc="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b="1" spc="100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9h à 11h :Histoire-Géographie-EMC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13h30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à </a:t>
            </a:r>
            <a:r>
              <a:rPr lang="fr-FR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14h30: Sciences</a:t>
            </a:r>
            <a:endParaRPr lang="fr-FR" sz="2000" b="1" spc="100" dirty="0" smtClean="0">
              <a:solidFill>
                <a:srgbClr val="1036A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843808" y="3251298"/>
            <a:ext cx="5756920" cy="3202038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15817" y="1362192"/>
            <a:ext cx="60486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400" b="1" u="sng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Épreuve orale </a:t>
            </a:r>
            <a:r>
              <a:rPr lang="fr-FR" sz="2400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spc="100" dirty="0" smtClean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Mercredi 22 mai : oraux EPI: Enseignements Pratique Interdisciplinaires. 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2843808" y="1196752"/>
            <a:ext cx="5756920" cy="1600784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2468274" y="2142621"/>
            <a:ext cx="375534" cy="926757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4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231216"/>
            <a:ext cx="4929222" cy="2286016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MERCI</a:t>
            </a:r>
            <a:b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pour votre attention</a:t>
            </a:r>
            <a:endParaRPr lang="fr-FR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836712"/>
            <a:ext cx="5688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INSTITUTION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JEAN-PAUL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179512" y="4739087"/>
            <a:ext cx="8785225" cy="1873272"/>
          </a:xfrm>
          <a:prstGeom prst="ellipse">
            <a:avLst/>
          </a:prstGeom>
          <a:gradFill>
            <a:gsLst>
              <a:gs pos="0">
                <a:srgbClr val="00B0F0"/>
              </a:gs>
              <a:gs pos="70000">
                <a:srgbClr val="181CC7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4400" dirty="0">
                <a:solidFill>
                  <a:schemeClr val="bg1">
                    <a:lumMod val="95000"/>
                  </a:schemeClr>
                </a:solidFill>
              </a:rPr>
              <a:t>SECONDE DE DETERMINATION</a:t>
            </a:r>
          </a:p>
          <a:p>
            <a:pPr algn="ctr" eaLnBrk="1" hangingPunct="1"/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</a:rPr>
              <a:t>vers une VOIE TECHNOLOGIQUE en 1</a:t>
            </a:r>
            <a:r>
              <a:rPr lang="fr-FR" sz="3600" baseline="30000" dirty="0" smtClean="0">
                <a:solidFill>
                  <a:schemeClr val="bg1">
                    <a:lumMod val="95000"/>
                  </a:schemeClr>
                </a:solidFill>
              </a:rPr>
              <a:t>ère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fr-FR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8028384" y="2055817"/>
            <a:ext cx="1115616" cy="20161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ST2S</a:t>
            </a:r>
          </a:p>
        </p:txBody>
      </p:sp>
      <p:sp>
        <p:nvSpPr>
          <p:cNvPr id="132109" name="Oval 13"/>
          <p:cNvSpPr>
            <a:spLocks noChangeArrowheads="1"/>
          </p:cNvSpPr>
          <p:nvPr/>
        </p:nvSpPr>
        <p:spPr bwMode="auto">
          <a:xfrm>
            <a:off x="2339752" y="2061518"/>
            <a:ext cx="1008112" cy="2087562"/>
          </a:xfrm>
          <a:prstGeom prst="ellipse">
            <a:avLst/>
          </a:prstGeom>
          <a:solidFill>
            <a:srgbClr val="F474D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STMG</a:t>
            </a:r>
          </a:p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jp2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72009" y="2055817"/>
            <a:ext cx="1043607" cy="20875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STAV</a:t>
            </a:r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3563888" y="2060849"/>
            <a:ext cx="936104" cy="208823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 smtClean="0"/>
              <a:t>STI2D</a:t>
            </a:r>
            <a:endParaRPr lang="fr-FR" dirty="0"/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5724128" y="2055817"/>
            <a:ext cx="1008112" cy="2016125"/>
          </a:xfrm>
          <a:prstGeom prst="ellipse">
            <a:avLst/>
          </a:prstGeom>
          <a:solidFill>
            <a:srgbClr val="86D0D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 smtClean="0"/>
              <a:t>TMD</a:t>
            </a:r>
            <a:endParaRPr lang="fr-FR" dirty="0"/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6887497" y="289387"/>
            <a:ext cx="1041117" cy="14795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des</a:t>
            </a:r>
          </a:p>
          <a:p>
            <a:pPr algn="ctr" eaLnBrk="1" hangingPunct="1"/>
            <a:r>
              <a:rPr lang="fr-FR" sz="1600" b="1" dirty="0"/>
              <a:t>Sciences</a:t>
            </a:r>
          </a:p>
          <a:p>
            <a:pPr algn="ctr" eaLnBrk="1" hangingPunct="1"/>
            <a:r>
              <a:rPr lang="fr-FR" sz="1600" b="1" dirty="0"/>
              <a:t>de</a:t>
            </a:r>
          </a:p>
          <a:p>
            <a:pPr algn="ctr" eaLnBrk="1" hangingPunct="1"/>
            <a:r>
              <a:rPr lang="fr-FR" sz="1600" b="1" dirty="0"/>
              <a:t>L</a:t>
            </a:r>
            <a:r>
              <a:rPr lang="fr-FR" sz="1600" b="1" dirty="0" smtClean="0"/>
              <a:t>aboratoire</a:t>
            </a:r>
            <a:endParaRPr lang="fr-FR" sz="1600" b="1" dirty="0"/>
          </a:p>
          <a:p>
            <a:pPr algn="ctr" eaLnBrk="1" hangingPunct="1"/>
            <a:endParaRPr lang="fr-FR" dirty="0"/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8030118" y="274638"/>
            <a:ext cx="1024176" cy="147958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</a:t>
            </a:r>
          </a:p>
          <a:p>
            <a:pPr algn="ctr" eaLnBrk="1" hangingPunct="1"/>
            <a:r>
              <a:rPr lang="fr-FR" sz="1600" b="1" dirty="0"/>
              <a:t>la </a:t>
            </a:r>
            <a:r>
              <a:rPr lang="fr-FR" sz="1600" b="1" dirty="0" smtClean="0"/>
              <a:t> Santé</a:t>
            </a:r>
            <a:endParaRPr lang="fr-FR" sz="1600" b="1" dirty="0"/>
          </a:p>
          <a:p>
            <a:pPr algn="ctr" eaLnBrk="1" hangingPunct="1"/>
            <a:r>
              <a:rPr lang="fr-FR" sz="1600" b="1" dirty="0"/>
              <a:t>et</a:t>
            </a:r>
          </a:p>
          <a:p>
            <a:pPr algn="ctr" eaLnBrk="1" hangingPunct="1"/>
            <a:r>
              <a:rPr lang="fr-FR" sz="1600" b="1" dirty="0"/>
              <a:t>du </a:t>
            </a:r>
            <a:r>
              <a:rPr lang="fr-FR" sz="1600" b="1" dirty="0" smtClean="0"/>
              <a:t> Social</a:t>
            </a:r>
            <a:endParaRPr lang="fr-FR" sz="1600" b="1" dirty="0"/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165651" y="282451"/>
            <a:ext cx="1021973" cy="148651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 smtClean="0"/>
              <a:t>de l'</a:t>
            </a:r>
            <a:endParaRPr lang="fr-FR" sz="1600" b="1" dirty="0"/>
          </a:p>
          <a:p>
            <a:pPr algn="ctr" eaLnBrk="1" hangingPunct="1"/>
            <a:r>
              <a:rPr lang="fr-FR" sz="1600" b="1" dirty="0" smtClean="0"/>
              <a:t>Agronomie</a:t>
            </a:r>
            <a:endParaRPr lang="fr-FR" sz="1600" b="1" dirty="0"/>
          </a:p>
          <a:p>
            <a:pPr algn="ctr" eaLnBrk="1" hangingPunct="1"/>
            <a:r>
              <a:rPr lang="fr-FR" sz="1600" b="1" dirty="0"/>
              <a:t>et du</a:t>
            </a:r>
          </a:p>
          <a:p>
            <a:pPr algn="ctr" eaLnBrk="1" hangingPunct="1"/>
            <a:r>
              <a:rPr lang="fr-FR" sz="1600" b="1" dirty="0" smtClean="0"/>
              <a:t>Vivant</a:t>
            </a:r>
            <a:endParaRPr lang="fr-FR" sz="1600" b="1" dirty="0"/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3419871" y="294130"/>
            <a:ext cx="1048889" cy="147483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 smtClean="0"/>
              <a:t>de l’</a:t>
            </a:r>
            <a:br>
              <a:rPr lang="fr-FR" sz="1600" b="1" dirty="0" smtClean="0"/>
            </a:br>
            <a:r>
              <a:rPr lang="fr-FR" sz="1600" b="1" dirty="0" smtClean="0"/>
              <a:t>Industrie</a:t>
            </a:r>
            <a:endParaRPr lang="fr-FR" sz="1600" b="1" dirty="0"/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2339752" y="289387"/>
            <a:ext cx="1008112" cy="1479309"/>
          </a:xfrm>
          <a:prstGeom prst="rect">
            <a:avLst/>
          </a:prstGeom>
          <a:solidFill>
            <a:srgbClr val="F474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du 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 smtClean="0"/>
              <a:t>Tertiaire</a:t>
            </a:r>
            <a:endParaRPr lang="fr-FR" sz="1600" b="1" dirty="0"/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 flipH="1" flipV="1">
            <a:off x="4067944" y="4149080"/>
            <a:ext cx="504056" cy="57532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H="1" flipV="1">
            <a:off x="2843808" y="4149080"/>
            <a:ext cx="1728192" cy="575320"/>
          </a:xfrm>
          <a:prstGeom prst="line">
            <a:avLst/>
          </a:prstGeom>
          <a:noFill/>
          <a:ln w="57150">
            <a:solidFill>
              <a:srgbClr val="F474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 flipH="1" flipV="1">
            <a:off x="683568" y="4221087"/>
            <a:ext cx="3888432" cy="503311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4572000" y="4149079"/>
            <a:ext cx="1584175" cy="565802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V="1">
            <a:off x="4572000" y="4149080"/>
            <a:ext cx="3888432" cy="57532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611560" y="1700808"/>
            <a:ext cx="0" cy="360362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 flipV="1">
            <a:off x="2843808" y="1784341"/>
            <a:ext cx="0" cy="287337"/>
          </a:xfrm>
          <a:prstGeom prst="line">
            <a:avLst/>
          </a:prstGeom>
          <a:noFill/>
          <a:ln w="57150">
            <a:solidFill>
              <a:srgbClr val="F474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 flipV="1">
            <a:off x="4069677" y="1769592"/>
            <a:ext cx="0" cy="3587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V="1">
            <a:off x="6228184" y="1784341"/>
            <a:ext cx="0" cy="3587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 flipV="1">
            <a:off x="8604448" y="1784341"/>
            <a:ext cx="0" cy="358775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259632" y="2060848"/>
            <a:ext cx="971600" cy="20875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 smtClean="0"/>
              <a:t>STD2A</a:t>
            </a:r>
            <a:endParaRPr lang="fr-FR" dirty="0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259632" y="286298"/>
            <a:ext cx="1008112" cy="1486518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 smtClean="0"/>
              <a:t>du</a:t>
            </a:r>
            <a:endParaRPr lang="fr-FR" sz="1600" b="1" dirty="0"/>
          </a:p>
          <a:p>
            <a:pPr algn="ctr" eaLnBrk="1" hangingPunct="1"/>
            <a:r>
              <a:rPr lang="fr-FR" sz="1600" b="1" dirty="0" smtClean="0"/>
              <a:t>Design  et </a:t>
            </a:r>
            <a:br>
              <a:rPr lang="fr-FR" sz="1600" b="1" dirty="0" smtClean="0"/>
            </a:br>
            <a:r>
              <a:rPr lang="fr-FR" sz="1600" b="1" dirty="0" smtClean="0"/>
              <a:t>des  Arts </a:t>
            </a:r>
            <a:br>
              <a:rPr lang="fr-FR" sz="1600" b="1" dirty="0" smtClean="0"/>
            </a:br>
            <a:r>
              <a:rPr lang="fr-FR" sz="1600" b="1" dirty="0" smtClean="0"/>
              <a:t>Appliqués</a:t>
            </a:r>
            <a:endParaRPr lang="fr-FR" sz="1600" b="1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1763688" y="4221088"/>
            <a:ext cx="2736304" cy="50405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1763688" y="1772816"/>
            <a:ext cx="0" cy="360362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36529" y="289387"/>
            <a:ext cx="1141600" cy="1479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 smtClean="0"/>
              <a:t>de </a:t>
            </a:r>
            <a:br>
              <a:rPr lang="fr-FR" sz="1600" b="1" dirty="0" smtClean="0"/>
            </a:br>
            <a:r>
              <a:rPr lang="fr-FR" sz="1600" b="1" dirty="0" smtClean="0"/>
              <a:t>l'Hôtellerie</a:t>
            </a:r>
            <a:br>
              <a:rPr lang="fr-FR" sz="1600" b="1" dirty="0" smtClean="0"/>
            </a:br>
            <a:r>
              <a:rPr lang="fr-FR" sz="1600" b="1" dirty="0" smtClean="0"/>
              <a:t>et de la</a:t>
            </a:r>
            <a:br>
              <a:rPr lang="fr-FR" sz="1600" b="1" dirty="0" smtClean="0"/>
            </a:br>
            <a:r>
              <a:rPr lang="fr-FR" sz="1600" b="1" dirty="0" smtClean="0"/>
              <a:t>Restauration</a:t>
            </a:r>
            <a:endParaRPr lang="fr-FR" sz="1600" b="1" dirty="0"/>
          </a:p>
          <a:p>
            <a:pPr algn="ctr" eaLnBrk="1" hangingPunct="1"/>
            <a:endParaRPr lang="fr-FR" dirty="0"/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4644008" y="2060947"/>
            <a:ext cx="1008112" cy="2016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700" dirty="0" smtClean="0"/>
              <a:t>Hôtellerie</a:t>
            </a:r>
            <a:endParaRPr lang="fr-FR" sz="1700" dirty="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4572001" y="4149080"/>
            <a:ext cx="504055" cy="504056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5148064" y="1772816"/>
            <a:ext cx="0" cy="358775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24128" y="286298"/>
            <a:ext cx="1080120" cy="1482671"/>
          </a:xfrm>
          <a:prstGeom prst="rect">
            <a:avLst/>
          </a:prstGeom>
          <a:solidFill>
            <a:srgbClr val="86D0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 smtClean="0"/>
              <a:t>de la </a:t>
            </a:r>
            <a:br>
              <a:rPr lang="fr-FR" sz="1600" b="1" dirty="0" smtClean="0"/>
            </a:br>
            <a:r>
              <a:rPr lang="fr-FR" sz="1600" b="1" dirty="0" smtClean="0"/>
              <a:t>Musique</a:t>
            </a:r>
            <a:br>
              <a:rPr lang="fr-FR" sz="1600" b="1" dirty="0" smtClean="0"/>
            </a:br>
            <a:r>
              <a:rPr lang="fr-FR" sz="1600" b="1" dirty="0" smtClean="0"/>
              <a:t>et de  la</a:t>
            </a:r>
            <a:br>
              <a:rPr lang="fr-FR" sz="1600" b="1" dirty="0" smtClean="0"/>
            </a:br>
            <a:r>
              <a:rPr lang="fr-FR" sz="1600" b="1" dirty="0" smtClean="0"/>
              <a:t>Danse</a:t>
            </a:r>
            <a:endParaRPr lang="fr-FR" sz="1600" b="1" dirty="0"/>
          </a:p>
          <a:p>
            <a:pPr algn="ctr" eaLnBrk="1" hangingPunct="1"/>
            <a:endParaRPr lang="fr-FR" dirty="0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876256" y="2060947"/>
            <a:ext cx="1043582" cy="20161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STL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 flipV="1">
            <a:off x="4499992" y="4077070"/>
            <a:ext cx="2952328" cy="64807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7393327" y="1802313"/>
            <a:ext cx="0" cy="36004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 animBg="1"/>
      <p:bldP spid="132109" grpId="0" animBg="1"/>
      <p:bldP spid="132110" grpId="0" animBg="1"/>
      <p:bldP spid="132111" grpId="0" animBg="1"/>
      <p:bldP spid="132112" grpId="0" animBg="1"/>
      <p:bldP spid="132113" grpId="0" animBg="1"/>
      <p:bldP spid="132114" grpId="0" animBg="1"/>
      <p:bldP spid="132115" grpId="0" animBg="1"/>
      <p:bldP spid="132116" grpId="0" animBg="1"/>
      <p:bldP spid="132117" grpId="0" animBg="1"/>
      <p:bldP spid="132120" grpId="0" animBg="1"/>
      <p:bldP spid="132121" grpId="0" animBg="1"/>
      <p:bldP spid="132122" grpId="0" animBg="1"/>
      <p:bldP spid="132123" grpId="0" animBg="1"/>
      <p:bldP spid="132124" grpId="0" animBg="1"/>
      <p:bldP spid="132125" grpId="0" animBg="1"/>
      <p:bldP spid="132126" grpId="0" animBg="1"/>
      <p:bldP spid="132127" grpId="0" animBg="1"/>
      <p:bldP spid="132128" grpId="0" animBg="1"/>
      <p:bldP spid="132129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0"/>
            <a:ext cx="5596756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Réussir l’orientation </a:t>
            </a:r>
            <a:r>
              <a:rPr lang="fr-FR" sz="40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21714" r="18549" b="9901"/>
          <a:stretch/>
        </p:blipFill>
        <p:spPr bwMode="auto">
          <a:xfrm>
            <a:off x="1835696" y="1286762"/>
            <a:ext cx="7272808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00430" y="2857496"/>
            <a:ext cx="3357586" cy="1200329"/>
          </a:xfrm>
          <a:prstGeom prst="rect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fr-FR"/>
            </a:defPPr>
          </a:lstStyle>
          <a:p>
            <a:r>
              <a:rPr lang="fr-FR" dirty="0"/>
              <a:t>Vous, parents</a:t>
            </a:r>
          </a:p>
          <a:p>
            <a:r>
              <a:rPr lang="fr-FR" dirty="0"/>
              <a:t>Enseignants</a:t>
            </a:r>
          </a:p>
          <a:p>
            <a:r>
              <a:rPr lang="fr-FR" dirty="0"/>
              <a:t>Professeur Principal</a:t>
            </a:r>
          </a:p>
          <a:p>
            <a:r>
              <a:rPr lang="fr-FR" dirty="0"/>
              <a:t>Direction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323850" y="354808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MOYENS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323850" y="498953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LIEUX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DES TEMPS</a:t>
            </a: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2555875" y="2357428"/>
            <a:ext cx="792163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3419475" y="2071678"/>
            <a:ext cx="2270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Votre enfant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57308" y="14286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Accompagnement des élèves à l'Institution Jean-Paul II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5786445" y="3071810"/>
            <a:ext cx="928694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572264" y="2071678"/>
            <a:ext cx="2233613" cy="1296988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INTERLOCUTEURS</a:t>
            </a: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23850" y="2108220"/>
            <a:ext cx="2233613" cy="1296988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ACTEUR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5919" r="26546" b="16880"/>
          <a:stretch/>
        </p:blipFill>
        <p:spPr bwMode="auto">
          <a:xfrm>
            <a:off x="6402005" y="4221088"/>
            <a:ext cx="2274451" cy="206543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1634" grpId="0" animBg="1"/>
      <p:bldP spid="111636" grpId="0"/>
      <p:bldP spid="16" grpId="0" animBg="1"/>
      <p:bldP spid="15" grpId="0" animBg="1"/>
      <p:bldP spid="1116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285985" y="4071942"/>
            <a:ext cx="557824" cy="513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99792" y="142860"/>
            <a:ext cx="6587116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Accompagnement des élèves à l'Institution Jean-Paul II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80" y="1014225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Tout type d’orientation est envisageable 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l'essentiel pour chaque jeune est de réussir ce qu'il / elle entreprend . 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4282" y="3429000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MOYENS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6" y="2470244"/>
            <a:ext cx="60486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4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SOUHAITS et APTITUDES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RÉSULTATS SCOLAIRES</a:t>
            </a:r>
            <a:br>
              <a:rPr lang="fr-FR" sz="20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2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  <a:sym typeface="Webdings"/>
              </a:rPr>
              <a:t>!</a:t>
            </a:r>
            <a:r>
              <a:rPr lang="fr-FR" sz="8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  <a:sym typeface="Webdings"/>
              </a:rPr>
              <a:t> </a:t>
            </a:r>
            <a: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au Lycée : il n’y a plus  </a:t>
            </a:r>
            <a: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 d’Arts </a:t>
            </a:r>
            <a: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Plastiques</a:t>
            </a:r>
            <a:b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	d’Éducation Musicale</a:t>
            </a:r>
            <a:b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	de Technologie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STAGES D’OBSERVATION </a:t>
            </a:r>
            <a:r>
              <a:rPr lang="fr-FR" sz="2000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en Entreprise</a:t>
            </a:r>
            <a:r>
              <a:rPr lang="fr-FR" sz="20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fr-FR" sz="20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i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28 au </a:t>
            </a:r>
            <a:r>
              <a:rPr lang="fr-FR" i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lang="fr-FR" i="1" baseline="300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er</a:t>
            </a:r>
            <a:r>
              <a:rPr lang="fr-FR" i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i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février 2019.</a:t>
            </a:r>
            <a:endParaRPr lang="fr-FR" sz="2000" dirty="0" smtClean="0">
              <a:solidFill>
                <a:srgbClr val="000082"/>
              </a:solidFill>
              <a:latin typeface="Arial" pitchFamily="34" charset="0"/>
              <a:ea typeface="Times New Roman" pitchFamily="18" charset="0"/>
            </a:endParaRP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spc="1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PASSEPORT POUR L’AVENIR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2843808" y="2607956"/>
            <a:ext cx="5756920" cy="3464250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228184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 étapes de l'orientation </a:t>
            </a:r>
            <a:b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3</a:t>
            </a:r>
            <a:r>
              <a:rPr lang="fr-FR" sz="3600" baseline="300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ème</a:t>
            </a: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3600" dirty="0" smtClean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un outil.</a:t>
            </a:r>
            <a:endParaRPr lang="fr-FR" sz="3600" dirty="0">
              <a:solidFill>
                <a:srgbClr val="0000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2678137"/>
            <a:ext cx="50720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1036A0"/>
                </a:solidFill>
              </a:rPr>
              <a:t>5 étapes ,</a:t>
            </a:r>
            <a:br>
              <a:rPr lang="fr-FR" sz="2800" dirty="0" smtClean="0">
                <a:solidFill>
                  <a:srgbClr val="1036A0"/>
                </a:solidFill>
              </a:rPr>
            </a:br>
            <a:r>
              <a:rPr lang="fr-FR" sz="2800" dirty="0" smtClean="0">
                <a:solidFill>
                  <a:srgbClr val="1036A0"/>
                </a:solidFill>
              </a:rPr>
              <a:t>inscrites dans le</a:t>
            </a:r>
            <a:br>
              <a:rPr lang="fr-FR" sz="2800" dirty="0" smtClean="0">
                <a:solidFill>
                  <a:srgbClr val="1036A0"/>
                </a:solidFill>
              </a:rPr>
            </a:br>
            <a:r>
              <a:rPr lang="fr-FR" sz="2800" b="1" dirty="0" smtClean="0">
                <a:solidFill>
                  <a:srgbClr val="1036A0"/>
                </a:solidFill>
              </a:rPr>
              <a:t>PASSEPORT POUR L’AVENIR</a:t>
            </a:r>
          </a:p>
          <a:p>
            <a:endParaRPr lang="fr-FR" sz="2800" dirty="0" smtClean="0">
              <a:solidFill>
                <a:srgbClr val="1036A0"/>
              </a:solidFill>
            </a:endParaRPr>
          </a:p>
          <a:p>
            <a:pPr algn="ctr"/>
            <a:r>
              <a:rPr lang="fr-FR" sz="2800" dirty="0" smtClean="0">
                <a:solidFill>
                  <a:srgbClr val="1036A0"/>
                </a:solidFill>
              </a:rPr>
              <a:t>Distribué par les professeurs principaux</a:t>
            </a:r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À redonner dans les dates imparties </a:t>
            </a: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aux Professeurs Principaux</a:t>
            </a:r>
          </a:p>
          <a:p>
            <a:endParaRPr lang="fr-FR" sz="2800" dirty="0">
              <a:solidFill>
                <a:srgbClr val="92D050"/>
              </a:solidFill>
            </a:endParaRPr>
          </a:p>
        </p:txBody>
      </p:sp>
      <p:pic>
        <p:nvPicPr>
          <p:cNvPr id="10" name="Image 9" descr="passepo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591163" cy="506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ssepo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839" y="548680"/>
            <a:ext cx="4272756" cy="6023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8977" y="698500"/>
            <a:ext cx="4000528" cy="12649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85769" y="1764342"/>
            <a:ext cx="373347" cy="199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715059" y="1773580"/>
            <a:ext cx="464800" cy="177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28977" y="2082800"/>
            <a:ext cx="4000528" cy="1854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28977" y="4071942"/>
            <a:ext cx="4000528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252536" y="964998"/>
            <a:ext cx="49674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0"/>
              </a:spcAft>
            </a:pPr>
            <a:r>
              <a:rPr lang="fr-FR" sz="2000" dirty="0" smtClean="0">
                <a:solidFill>
                  <a:srgbClr val="000082"/>
                </a:solidFill>
              </a:rPr>
              <a:t>Profil de l'élève</a:t>
            </a:r>
          </a:p>
          <a:p>
            <a:pPr marL="457200" indent="-457200" algn="ctr">
              <a:spcAft>
                <a:spcPts val="9000"/>
              </a:spcAft>
              <a:buClr>
                <a:srgbClr val="1036A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82"/>
                </a:solidFill>
              </a:rPr>
              <a:t>Souhait de l'élève, </a:t>
            </a:r>
            <a:br>
              <a:rPr lang="fr-FR" sz="2000" dirty="0" smtClean="0">
                <a:solidFill>
                  <a:srgbClr val="000082"/>
                </a:solidFill>
              </a:rPr>
            </a:br>
            <a:r>
              <a:rPr lang="fr-FR" sz="2000" b="1" dirty="0" smtClean="0">
                <a:solidFill>
                  <a:srgbClr val="000082"/>
                </a:solidFill>
              </a:rPr>
              <a:t>avant Conseil de Classe du 2</a:t>
            </a:r>
            <a:r>
              <a:rPr lang="fr-FR" sz="2000" b="1" baseline="30000" dirty="0" smtClean="0">
                <a:solidFill>
                  <a:srgbClr val="000082"/>
                </a:solidFill>
              </a:rPr>
              <a:t>nd</a:t>
            </a:r>
            <a:r>
              <a:rPr lang="fr-FR" sz="2000" b="1" dirty="0" smtClean="0">
                <a:solidFill>
                  <a:srgbClr val="000082"/>
                </a:solidFill>
              </a:rPr>
              <a:t> trimestre </a:t>
            </a:r>
            <a:r>
              <a:rPr lang="fr-FR" dirty="0" smtClean="0">
                <a:solidFill>
                  <a:srgbClr val="000082"/>
                </a:solidFill>
              </a:rPr>
              <a:t>retour pour le </a:t>
            </a:r>
            <a:r>
              <a:rPr lang="fr-F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lundi 4 février 2019</a:t>
            </a:r>
          </a:p>
          <a:p>
            <a:pPr marL="457200" indent="-457200" algn="ctr">
              <a:buClr>
                <a:srgbClr val="1036A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1036A0"/>
                </a:solidFill>
              </a:rPr>
              <a:t>Proposition de l'Établissement </a:t>
            </a:r>
            <a:br>
              <a:rPr lang="fr-FR" sz="2000" dirty="0" smtClean="0">
                <a:solidFill>
                  <a:srgbClr val="1036A0"/>
                </a:solidFill>
              </a:rPr>
            </a:br>
            <a:r>
              <a:rPr lang="fr-FR" sz="2000" b="1" dirty="0" smtClean="0">
                <a:solidFill>
                  <a:srgbClr val="1036A0"/>
                </a:solidFill>
              </a:rPr>
              <a:t>après Conseil de Classe du 2</a:t>
            </a:r>
            <a:r>
              <a:rPr lang="fr-FR" sz="2000" b="1" baseline="30000" dirty="0" smtClean="0">
                <a:solidFill>
                  <a:srgbClr val="1036A0"/>
                </a:solidFill>
              </a:rPr>
              <a:t>nd</a:t>
            </a:r>
            <a:r>
              <a:rPr lang="fr-FR" sz="2000" b="1" dirty="0" smtClean="0">
                <a:solidFill>
                  <a:srgbClr val="1036A0"/>
                </a:solidFill>
              </a:rPr>
              <a:t> trimestre</a:t>
            </a:r>
            <a:r>
              <a:rPr lang="fr-FR" sz="2400" b="1" dirty="0" smtClean="0">
                <a:solidFill>
                  <a:srgbClr val="1036A0"/>
                </a:solidFill>
              </a:rPr>
              <a:t/>
            </a:r>
            <a:br>
              <a:rPr lang="fr-FR" sz="2400" b="1" dirty="0" smtClean="0">
                <a:solidFill>
                  <a:srgbClr val="1036A0"/>
                </a:solidFill>
              </a:rPr>
            </a:br>
            <a:r>
              <a:rPr lang="fr-FR" dirty="0" smtClean="0">
                <a:solidFill>
                  <a:srgbClr val="1036A0"/>
                </a:solidFill>
              </a:rPr>
              <a:t>(prise en compte du bilan scolaire à cette date)</a:t>
            </a:r>
            <a:br>
              <a:rPr lang="fr-FR" dirty="0" smtClean="0">
                <a:solidFill>
                  <a:srgbClr val="1036A0"/>
                </a:solidFill>
              </a:rPr>
            </a:b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5 mars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985769" y="1459418"/>
            <a:ext cx="373347" cy="199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10" grpId="0" animBg="1"/>
      <p:bldP spid="10" grpId="1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assepor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324" y="620688"/>
            <a:ext cx="4205270" cy="5928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4048" y="980728"/>
            <a:ext cx="3941832" cy="117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04048" y="2264172"/>
            <a:ext cx="3941832" cy="1228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3584890"/>
            <a:ext cx="3941832" cy="7166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04048" y="4381500"/>
            <a:ext cx="3941832" cy="825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04048" y="5270500"/>
            <a:ext cx="3941832" cy="8017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785794"/>
            <a:ext cx="4786314" cy="5044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spcAft>
                <a:spcPts val="500"/>
              </a:spcAft>
              <a:buClr>
                <a:srgbClr val="1036A0"/>
              </a:buClr>
              <a:buFont typeface="+mj-lt"/>
              <a:buAutoNum type="arabicPeriod" startAt="3"/>
            </a:pPr>
            <a:r>
              <a:rPr lang="fr-FR" sz="2400" dirty="0" smtClean="0">
                <a:solidFill>
                  <a:srgbClr val="1036A0"/>
                </a:solidFill>
              </a:rPr>
              <a:t>  </a:t>
            </a:r>
            <a:r>
              <a:rPr lang="fr-FR" sz="2000" dirty="0" smtClean="0">
                <a:solidFill>
                  <a:srgbClr val="1036A0"/>
                </a:solidFill>
              </a:rPr>
              <a:t>Réponse de la famille</a:t>
            </a:r>
            <a:br>
              <a:rPr lang="fr-FR" sz="2000" dirty="0" smtClean="0">
                <a:solidFill>
                  <a:srgbClr val="1036A0"/>
                </a:solidFill>
              </a:rPr>
            </a:br>
            <a:r>
              <a:rPr lang="fr-FR" sz="2000" dirty="0" smtClean="0">
                <a:solidFill>
                  <a:srgbClr val="1036A0"/>
                </a:solidFill>
              </a:rPr>
              <a:t> après avis </a:t>
            </a:r>
            <a:r>
              <a:rPr lang="fr-FR" sz="2000" dirty="0" err="1" smtClean="0">
                <a:solidFill>
                  <a:srgbClr val="1036A0"/>
                </a:solidFill>
              </a:rPr>
              <a:t>C.Classe</a:t>
            </a:r>
            <a:r>
              <a:rPr lang="fr-FR" sz="2000" dirty="0" smtClean="0">
                <a:solidFill>
                  <a:srgbClr val="1036A0"/>
                </a:solidFill>
              </a:rPr>
              <a:t> 2</a:t>
            </a:r>
            <a:r>
              <a:rPr lang="fr-FR" sz="2000" baseline="30000" dirty="0" smtClean="0">
                <a:solidFill>
                  <a:srgbClr val="1036A0"/>
                </a:solidFill>
              </a:rPr>
              <a:t>nd</a:t>
            </a:r>
            <a:r>
              <a:rPr lang="fr-FR" sz="2000" dirty="0" smtClean="0">
                <a:solidFill>
                  <a:srgbClr val="1036A0"/>
                </a:solidFill>
              </a:rPr>
              <a:t> trim. </a:t>
            </a:r>
            <a:br>
              <a:rPr lang="fr-FR" sz="2000" dirty="0" smtClean="0">
                <a:solidFill>
                  <a:srgbClr val="1036A0"/>
                </a:solidFill>
              </a:rPr>
            </a:br>
            <a:r>
              <a:rPr lang="fr-FR" sz="2000" dirty="0" smtClean="0">
                <a:solidFill>
                  <a:srgbClr val="1036A0"/>
                </a:solidFill>
              </a:rPr>
              <a:t>et </a:t>
            </a:r>
            <a:r>
              <a:rPr lang="fr-FR" sz="2000" b="1" dirty="0" smtClean="0">
                <a:solidFill>
                  <a:srgbClr val="1036A0"/>
                </a:solidFill>
              </a:rPr>
              <a:t>avant C. Classe 3</a:t>
            </a:r>
            <a:r>
              <a:rPr lang="fr-FR" sz="2000" b="1" baseline="30000" dirty="0" smtClean="0">
                <a:solidFill>
                  <a:srgbClr val="1036A0"/>
                </a:solidFill>
              </a:rPr>
              <a:t>ème</a:t>
            </a:r>
            <a:r>
              <a:rPr lang="fr-FR" sz="2000" b="1" dirty="0" smtClean="0">
                <a:solidFill>
                  <a:srgbClr val="1036A0"/>
                </a:solidFill>
              </a:rPr>
              <a:t> trim</a:t>
            </a:r>
            <a:r>
              <a:rPr lang="fr-FR" sz="2000" dirty="0" smtClean="0">
                <a:solidFill>
                  <a:srgbClr val="1036A0"/>
                </a:solidFill>
              </a:rPr>
              <a:t>.</a:t>
            </a:r>
            <a:br>
              <a:rPr lang="fr-FR" sz="2000" dirty="0" smtClean="0">
                <a:solidFill>
                  <a:srgbClr val="1036A0"/>
                </a:solidFill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 le 2 avril 2019</a:t>
            </a:r>
          </a:p>
          <a:p>
            <a:pPr marL="457200" indent="-457200" algn="r">
              <a:spcAft>
                <a:spcPts val="1000"/>
              </a:spcAft>
              <a:buClr>
                <a:srgbClr val="1036A0"/>
              </a:buClr>
              <a:buFont typeface="+mj-lt"/>
              <a:buAutoNum type="arabicPeriod" startAt="3"/>
            </a:pPr>
            <a:r>
              <a:rPr lang="fr-FR" sz="2400" dirty="0" smtClean="0">
                <a:solidFill>
                  <a:srgbClr val="92D050"/>
                </a:solidFill>
              </a:rPr>
              <a:t>  </a:t>
            </a:r>
            <a:r>
              <a:rPr lang="fr-FR" sz="2000" dirty="0" smtClean="0">
                <a:solidFill>
                  <a:srgbClr val="1036A0"/>
                </a:solidFill>
              </a:rPr>
              <a:t>Proposition définitive</a:t>
            </a:r>
            <a:br>
              <a:rPr lang="fr-FR" sz="2000" dirty="0" smtClean="0">
                <a:solidFill>
                  <a:srgbClr val="1036A0"/>
                </a:solidFill>
              </a:rPr>
            </a:br>
            <a:r>
              <a:rPr lang="fr-FR" sz="2000" dirty="0" smtClean="0">
                <a:solidFill>
                  <a:srgbClr val="1036A0"/>
                </a:solidFill>
              </a:rPr>
              <a:t>du Conseil de Classe du 3</a:t>
            </a:r>
            <a:r>
              <a:rPr lang="fr-FR" sz="2000" baseline="30000" dirty="0" smtClean="0">
                <a:solidFill>
                  <a:srgbClr val="1036A0"/>
                </a:solidFill>
              </a:rPr>
              <a:t>ème</a:t>
            </a:r>
            <a:r>
              <a:rPr lang="fr-FR" sz="2000" dirty="0" smtClean="0">
                <a:solidFill>
                  <a:srgbClr val="1036A0"/>
                </a:solidFill>
              </a:rPr>
              <a:t> trim.</a:t>
            </a:r>
            <a:br>
              <a:rPr lang="fr-FR" sz="2000" dirty="0" smtClean="0">
                <a:solidFill>
                  <a:srgbClr val="1036A0"/>
                </a:solidFill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 mai et 23 mai 2019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r">
              <a:spcAft>
                <a:spcPts val="600"/>
              </a:spcAft>
              <a:buClr>
                <a:srgbClr val="1036A0"/>
              </a:buClr>
              <a:buFont typeface="+mj-lt"/>
              <a:buAutoNum type="arabicPeriod" startAt="3"/>
            </a:pPr>
            <a:r>
              <a:rPr lang="fr-FR" sz="2400" dirty="0" smtClean="0">
                <a:solidFill>
                  <a:srgbClr val="92D050"/>
                </a:solidFill>
              </a:rPr>
              <a:t> </a:t>
            </a:r>
            <a:r>
              <a:rPr lang="fr-FR" sz="2000" dirty="0">
                <a:solidFill>
                  <a:srgbClr val="1036A0"/>
                </a:solidFill>
              </a:rPr>
              <a:t>Réponse de la famille</a:t>
            </a:r>
            <a:r>
              <a:rPr lang="fr-FR" sz="2000" dirty="0" smtClean="0">
                <a:solidFill>
                  <a:srgbClr val="92D050"/>
                </a:solidFill>
              </a:rPr>
              <a:t/>
            </a:r>
            <a:br>
              <a:rPr lang="fr-FR" sz="2000" dirty="0" smtClean="0">
                <a:solidFill>
                  <a:srgbClr val="92D050"/>
                </a:solidFill>
              </a:rPr>
            </a:br>
            <a:r>
              <a:rPr lang="fr-FR" sz="2000" b="1" dirty="0" smtClean="0">
                <a:solidFill>
                  <a:srgbClr val="1036A0"/>
                </a:solidFill>
              </a:rPr>
              <a:t>après</a:t>
            </a:r>
            <a:r>
              <a:rPr lang="fr-FR" sz="2000" b="1" dirty="0" smtClean="0">
                <a:solidFill>
                  <a:srgbClr val="92D050"/>
                </a:solidFill>
              </a:rPr>
              <a:t> </a:t>
            </a:r>
            <a:r>
              <a:rPr lang="fr-FR" sz="2000" dirty="0">
                <a:solidFill>
                  <a:srgbClr val="1036A0"/>
                </a:solidFill>
              </a:rPr>
              <a:t>proposition</a:t>
            </a:r>
            <a:r>
              <a:rPr lang="fr-FR" sz="2000" b="1" dirty="0" smtClean="0">
                <a:solidFill>
                  <a:srgbClr val="92D050"/>
                </a:solidFill>
              </a:rPr>
              <a:t> </a:t>
            </a:r>
            <a:r>
              <a:rPr lang="fr-FR" sz="2000" b="1" dirty="0" smtClean="0">
                <a:solidFill>
                  <a:srgbClr val="1036A0"/>
                </a:solidFill>
              </a:rPr>
              <a:t>C. Classe 3</a:t>
            </a:r>
            <a:r>
              <a:rPr lang="fr-FR" sz="2000" b="1" baseline="30000" dirty="0" smtClean="0">
                <a:solidFill>
                  <a:srgbClr val="1036A0"/>
                </a:solidFill>
              </a:rPr>
              <a:t>ème</a:t>
            </a:r>
            <a:r>
              <a:rPr lang="fr-FR" sz="2000" b="1" dirty="0" smtClean="0">
                <a:solidFill>
                  <a:srgbClr val="1036A0"/>
                </a:solidFill>
              </a:rPr>
              <a:t> trim</a:t>
            </a:r>
            <a:r>
              <a:rPr lang="fr-FR" sz="2400" dirty="0" smtClean="0">
                <a:solidFill>
                  <a:srgbClr val="1036A0"/>
                </a:solidFill>
              </a:rPr>
              <a:t>. </a:t>
            </a:r>
            <a:r>
              <a:rPr lang="fr-FR" sz="2400" dirty="0" smtClean="0">
                <a:solidFill>
                  <a:srgbClr val="92D050"/>
                </a:solidFill>
              </a:rPr>
              <a:t/>
            </a:r>
            <a:br>
              <a:rPr lang="fr-FR" sz="2400" dirty="0" smtClean="0">
                <a:solidFill>
                  <a:srgbClr val="92D050"/>
                </a:solidFill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avant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27 mai 2019</a:t>
            </a:r>
          </a:p>
          <a:p>
            <a:pPr marL="457200" indent="-457200" algn="r">
              <a:spcAft>
                <a:spcPts val="600"/>
              </a:spcAft>
              <a:buClr>
                <a:srgbClr val="1036A0"/>
              </a:buClr>
              <a:buFont typeface="+mj-lt"/>
              <a:buAutoNum type="arabicPeriod" startAt="3"/>
            </a:pPr>
            <a:r>
              <a:rPr lang="fr-FR" sz="2000" b="1" dirty="0" smtClean="0">
                <a:solidFill>
                  <a:srgbClr val="1036A0"/>
                </a:solidFill>
              </a:rPr>
              <a:t>Si besoin, rendez-vous jeudi 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juin  </a:t>
            </a:r>
            <a:r>
              <a:rPr lang="fr-FR" dirty="0" smtClean="0">
                <a:solidFill>
                  <a:srgbClr val="33B9CB"/>
                </a:solidFill>
              </a:rPr>
              <a:t/>
            </a:r>
            <a:br>
              <a:rPr lang="fr-FR" dirty="0" smtClean="0">
                <a:solidFill>
                  <a:srgbClr val="33B9CB"/>
                </a:solidFill>
              </a:rPr>
            </a:br>
            <a:r>
              <a:rPr lang="fr-FR" sz="2000" b="1" dirty="0">
                <a:solidFill>
                  <a:srgbClr val="1036A0"/>
                </a:solidFill>
              </a:rPr>
              <a:t> avec  M. Eude</a:t>
            </a:r>
            <a:r>
              <a:rPr lang="fr-FR" sz="1600" dirty="0" smtClean="0">
                <a:solidFill>
                  <a:srgbClr val="1036A0"/>
                </a:solidFill>
              </a:rPr>
              <a:t>,  Directeur, puis décision.</a:t>
            </a:r>
          </a:p>
          <a:p>
            <a:pPr marL="457200" indent="-457200" algn="r">
              <a:buClr>
                <a:srgbClr val="1036A0"/>
              </a:buClr>
              <a:buFont typeface="+mj-lt"/>
              <a:buAutoNum type="arabicPeriod" startAt="3"/>
            </a:pPr>
            <a:r>
              <a:rPr lang="fr-FR" sz="2400" dirty="0" smtClean="0">
                <a:solidFill>
                  <a:srgbClr val="92D050"/>
                </a:solidFill>
              </a:rPr>
              <a:t>  </a:t>
            </a:r>
            <a:r>
              <a:rPr lang="fr-FR" sz="2000" dirty="0">
                <a:solidFill>
                  <a:srgbClr val="1036A0"/>
                </a:solidFill>
              </a:rPr>
              <a:t>Réponse définitive de la famille,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1600" dirty="0" smtClean="0">
                <a:solidFill>
                  <a:srgbClr val="1036A0"/>
                </a:solidFill>
              </a:rPr>
              <a:t>le cas échéant la famille peut faire appel.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8429652" y="3764280"/>
            <a:ext cx="470508" cy="838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2238338" y="4148138"/>
            <a:ext cx="792163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642910" y="4143380"/>
            <a:ext cx="1328718" cy="296842"/>
          </a:xfrm>
        </p:spPr>
        <p:txBody>
          <a:bodyPr>
            <a:noAutofit/>
          </a:bodyPr>
          <a:lstStyle/>
          <a:p>
            <a:r>
              <a:rPr lang="fr-FR" sz="1000" dirty="0" smtClean="0"/>
              <a:t>Des lieux et des temps</a:t>
            </a:r>
            <a:endParaRPr lang="fr-FR" sz="1000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14282" y="3500438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LIEUX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DES TEMPS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071802" y="965041"/>
            <a:ext cx="6072198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lvl="0" indent="-365125" eaLnBrk="0" fontAlgn="base" hangingPunct="0">
              <a:spcBef>
                <a:spcPts val="1200"/>
              </a:spcBef>
              <a:buClr>
                <a:srgbClr val="1036A0"/>
              </a:buClr>
              <a:buFontTx/>
              <a:buChar char="•"/>
            </a:pPr>
            <a:r>
              <a:rPr lang="fr-FR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Bureau de Documentation et d'Information (BDI)</a:t>
            </a:r>
          </a:p>
          <a:p>
            <a:pPr marL="622300" lvl="0" eaLnBrk="0" fontAlgn="base" hangingPunct="0">
              <a:spcAft>
                <a:spcPts val="1200"/>
              </a:spcAft>
              <a:buClr>
                <a:srgbClr val="1036A0"/>
              </a:buClr>
            </a:pP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Prendre rendez-vous auprès de M. Caravaca</a:t>
            </a:r>
            <a:endParaRPr lang="fr-FR" sz="1400" dirty="0">
              <a:solidFill>
                <a:srgbClr val="000082"/>
              </a:solidFill>
              <a:latin typeface="Arial" pitchFamily="34" charset="0"/>
              <a:ea typeface="Times New Roman" pitchFamily="18" charset="0"/>
            </a:endParaRPr>
          </a:p>
          <a:p>
            <a:pPr marL="365125" lvl="0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Point</a:t>
            </a:r>
            <a:r>
              <a:rPr lang="fr-FR" sz="1600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régulier 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autour du </a:t>
            </a:r>
            <a:r>
              <a:rPr lang="fr-FR" sz="1600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Professeur Principal</a:t>
            </a:r>
          </a:p>
          <a:p>
            <a:pPr marL="365125" lvl="0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1600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FORUM DES METIERS : jeudi 7 février 2019</a:t>
            </a: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,</a:t>
            </a:r>
            <a:b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   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Rencontres avec des professionnels,</a:t>
            </a:r>
            <a:b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   Présence obligatoire des jeunes </a:t>
            </a:r>
            <a:b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   Réflexion à partager avec eux à partir de la fiche de préparation     </a:t>
            </a:r>
            <a:endParaRPr lang="fr-FR" sz="1200" dirty="0" smtClean="0">
              <a:solidFill>
                <a:srgbClr val="000082"/>
              </a:solidFill>
              <a:latin typeface="Arial" pitchFamily="34" charset="0"/>
              <a:ea typeface="Times New Roman" pitchFamily="18" charset="0"/>
            </a:endParaRP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Pour la Seconde voie générale : </a:t>
            </a:r>
            <a:r>
              <a:rPr lang="fr-FR" sz="1600" b="1" spc="100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Témoignages de Lycéens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  <a:tabLst>
                <a:tab pos="457200" algn="l"/>
              </a:tabLst>
            </a:pP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Pour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la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Seconde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voie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6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professionnelle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: incitation à se rendre aux   Portes  Ouvertes  des  établissements   concernés.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1600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Centre Psychopédagogique en lien avec l’Institution :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RV  individuels  avec  les  familles  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Site et brochures </a:t>
            </a:r>
            <a:r>
              <a:rPr lang="fr-FR" sz="1400" b="1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ONISEP</a:t>
            </a: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: www.onisep.fr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1036A0"/>
              </a:buClr>
              <a:buFontTx/>
              <a:buChar char="•"/>
            </a:pP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Cité des métiers , avenue de l’Europe</a:t>
            </a:r>
          </a:p>
          <a:p>
            <a:pPr marL="365125" indent="-365125" eaLnBrk="0" fontAlgn="base" hangingPunct="0">
              <a:spcBef>
                <a:spcPct val="0"/>
              </a:spcBef>
              <a:buClr>
                <a:srgbClr val="1036A0"/>
              </a:buClr>
              <a:buFontTx/>
              <a:buChar char="•"/>
            </a:pPr>
            <a:r>
              <a:rPr lang="fr-FR" sz="1400" dirty="0" smtClean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CIO</a:t>
            </a:r>
            <a:endParaRPr lang="fr-FR" sz="1400" dirty="0">
              <a:solidFill>
                <a:srgbClr val="000082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63888" y="116632"/>
            <a:ext cx="547260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8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Accompagnement des élèves à l'Institution Jean-Paul II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3048000" y="929710"/>
            <a:ext cx="5852160" cy="5667642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7036</TotalTime>
  <Words>1087</Words>
  <Application>Microsoft Office PowerPoint</Application>
  <PresentationFormat>Affichage à l'écran (4:3)</PresentationFormat>
  <Paragraphs>352</Paragraphs>
  <Slides>25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Constantia</vt:lpstr>
      <vt:lpstr>Garamond</vt:lpstr>
      <vt:lpstr>Times New Roman</vt:lpstr>
      <vt:lpstr>Webdings</vt:lpstr>
      <vt:lpstr>Wingdings</vt:lpstr>
      <vt:lpstr>2_Thème Office</vt:lpstr>
      <vt:lpstr>Conception personnalisée</vt:lpstr>
      <vt:lpstr>1_Thème Office</vt:lpstr>
      <vt:lpstr>Présentation PowerPoint</vt:lpstr>
      <vt:lpstr>Présentation de cette soirée</vt:lpstr>
      <vt:lpstr>Réussir l’orientation ?</vt:lpstr>
      <vt:lpstr>Accompagnement des élèves à l'Institution Jean-Paul II</vt:lpstr>
      <vt:lpstr>Accompagnement des élèves à l'Institution Jean-Paul II</vt:lpstr>
      <vt:lpstr>Les étapes de l'orientation  en 3ème , un outil.</vt:lpstr>
      <vt:lpstr>Présentation PowerPoint</vt:lpstr>
      <vt:lpstr>Présentation PowerPoint</vt:lpstr>
      <vt:lpstr>Des lieux et des temps</vt:lpstr>
      <vt:lpstr>Pour choisir une orientation: Les différentes voies de formation</vt:lpstr>
      <vt:lpstr>Présentation PowerPoint</vt:lpstr>
      <vt:lpstr>LYCEE Seconde PROFESSIONNELLE</vt:lpstr>
      <vt:lpstr>Présentation PowerPoint</vt:lpstr>
      <vt:lpstr>Baccalauréat professionnel</vt:lpstr>
      <vt:lpstr>S’orienter vers la voie générale et  technologique en 2019</vt:lpstr>
      <vt:lpstr>Présentation PowerPoint</vt:lpstr>
      <vt:lpstr>La voie générale et technologique  </vt:lpstr>
      <vt:lpstr>Présentation PowerPoint</vt:lpstr>
      <vt:lpstr>Présentation PowerPoint</vt:lpstr>
      <vt:lpstr>TUTORAT rénové en Seconde à l’Institution depuis septembre 2013</vt:lpstr>
      <vt:lpstr>Comment s'inscrire dans un Lycée</vt:lpstr>
      <vt:lpstr>Calendrier 2018-2019</vt:lpstr>
      <vt:lpstr>Dates DNB juin 2019</vt:lpstr>
      <vt:lpstr>MERCI pour votre attention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réforme du lycée</dc:title>
  <dc:creator>desb</dc:creator>
  <cp:lastModifiedBy>Jean-Dominique Eude</cp:lastModifiedBy>
  <cp:revision>466</cp:revision>
  <cp:lastPrinted>2019-02-05T07:51:44Z</cp:lastPrinted>
  <dcterms:created xsi:type="dcterms:W3CDTF">2010-01-02T18:17:42Z</dcterms:created>
  <dcterms:modified xsi:type="dcterms:W3CDTF">2019-02-06T09:51:31Z</dcterms:modified>
</cp:coreProperties>
</file>