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2" r:id="rId10"/>
    <p:sldId id="266" r:id="rId11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5332" autoAdjust="0"/>
  </p:normalViewPr>
  <p:slideViewPr>
    <p:cSldViewPr snapToGrid="0">
      <p:cViewPr varScale="1">
        <p:scale>
          <a:sx n="88" d="100"/>
          <a:sy n="88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5CE5-D414-4CA2-AE45-5B875D471CA6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752C-0EA4-456A-95A7-095B15918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81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5CE5-D414-4CA2-AE45-5B875D471CA6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752C-0EA4-456A-95A7-095B15918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34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5CE5-D414-4CA2-AE45-5B875D471CA6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752C-0EA4-456A-95A7-095B15918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94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5CE5-D414-4CA2-AE45-5B875D471CA6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752C-0EA4-456A-95A7-095B15918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79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5CE5-D414-4CA2-AE45-5B875D471CA6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752C-0EA4-456A-95A7-095B15918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04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5CE5-D414-4CA2-AE45-5B875D471CA6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752C-0EA4-456A-95A7-095B15918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8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5CE5-D414-4CA2-AE45-5B875D471CA6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752C-0EA4-456A-95A7-095B15918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28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5CE5-D414-4CA2-AE45-5B875D471CA6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752C-0EA4-456A-95A7-095B15918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31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5CE5-D414-4CA2-AE45-5B875D471CA6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752C-0EA4-456A-95A7-095B15918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5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5CE5-D414-4CA2-AE45-5B875D471CA6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752C-0EA4-456A-95A7-095B15918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839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5CE5-D414-4CA2-AE45-5B875D471CA6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752C-0EA4-456A-95A7-095B15918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86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5CE5-D414-4CA2-AE45-5B875D471CA6}" type="datetimeFigureOut">
              <a:rPr lang="fr-FR" smtClean="0"/>
              <a:t>08/12/2019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4752C-0EA4-456A-95A7-095B15918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25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994263"/>
            <a:ext cx="5321013" cy="310267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251520" y="332656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561014" y="3720656"/>
            <a:ext cx="5965672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>
                <a:solidFill>
                  <a:schemeClr val="accent5">
                    <a:lumMod val="75000"/>
                  </a:schemeClr>
                </a:solidFill>
              </a:rPr>
              <a:t>La Réforme du Lycée</a:t>
            </a:r>
          </a:p>
          <a:p>
            <a:pPr algn="ctr"/>
            <a:r>
              <a:rPr lang="fr-FR" sz="4000" dirty="0" smtClean="0">
                <a:solidFill>
                  <a:schemeClr val="accent5">
                    <a:lumMod val="75000"/>
                  </a:schemeClr>
                </a:solidFill>
              </a:rPr>
              <a:t>Le contrôle continu</a:t>
            </a:r>
            <a:endParaRPr lang="fr-F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930034" y="6350306"/>
            <a:ext cx="20188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9 décembre 2019</a:t>
            </a: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835696" y="163266"/>
            <a:ext cx="5225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2060"/>
                </a:solidFill>
                <a:latin typeface="Garamond" panose="02020404030301010803" pitchFamily="18" charset="0"/>
              </a:rPr>
              <a:t>INSTITUTION  JEAN-PAUL </a:t>
            </a:r>
            <a:r>
              <a:rPr lang="fr-FR" sz="28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II</a:t>
            </a:r>
          </a:p>
          <a:p>
            <a:r>
              <a:rPr lang="fr-FR" sz="20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ENSEIGNEMENT </a:t>
            </a:r>
            <a:r>
              <a:rPr lang="fr-FR" sz="2000" dirty="0">
                <a:solidFill>
                  <a:srgbClr val="002060"/>
                </a:solidFill>
                <a:latin typeface="Garamond" panose="02020404030301010803" pitchFamily="18" charset="0"/>
              </a:rPr>
              <a:t>PRIVÉ CATHOLIQUE</a:t>
            </a:r>
          </a:p>
        </p:txBody>
      </p:sp>
    </p:spTree>
    <p:extLst>
      <p:ext uri="{BB962C8B-B14F-4D97-AF65-F5344CB8AC3E}">
        <p14:creationId xmlns:p14="http://schemas.microsoft.com/office/powerpoint/2010/main" val="6314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411610" y="141067"/>
            <a:ext cx="5388013" cy="70788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accent5">
                    <a:lumMod val="75000"/>
                  </a:schemeClr>
                </a:solidFill>
              </a:rPr>
              <a:t>E3C : Dates à l’Institution</a:t>
            </a:r>
            <a:endParaRPr lang="fr-F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Image 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35383" y="2573774"/>
            <a:ext cx="70800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3200" b="1" dirty="0">
                <a:solidFill>
                  <a:srgbClr val="002060"/>
                </a:solidFill>
              </a:rPr>
              <a:t> </a:t>
            </a:r>
            <a:r>
              <a:rPr lang="fr-FR" altLang="fr-FR" sz="3200" b="1" dirty="0" smtClean="0">
                <a:solidFill>
                  <a:srgbClr val="002060"/>
                </a:solidFill>
              </a:rPr>
              <a:t>Session 1 </a:t>
            </a:r>
            <a:r>
              <a:rPr lang="fr-FR" altLang="fr-FR" sz="3200" dirty="0" smtClean="0">
                <a:solidFill>
                  <a:srgbClr val="002060"/>
                </a:solidFill>
              </a:rPr>
              <a:t>: 30 et 31 janvier </a:t>
            </a:r>
            <a:r>
              <a:rPr lang="fr-FR" altLang="fr-FR" sz="3200" dirty="0" smtClean="0">
                <a:solidFill>
                  <a:srgbClr val="002060"/>
                </a:solidFill>
              </a:rPr>
              <a:t>2020 </a:t>
            </a:r>
            <a:endParaRPr lang="fr-FR" altLang="fr-FR" sz="3200" dirty="0" smtClean="0">
              <a:solidFill>
                <a:srgbClr val="002060"/>
              </a:solidFill>
            </a:endParaRPr>
          </a:p>
          <a:p>
            <a:endParaRPr lang="fr-FR" altLang="fr-FR" sz="3200" dirty="0">
              <a:solidFill>
                <a:srgbClr val="002060"/>
              </a:solidFill>
            </a:endParaRPr>
          </a:p>
          <a:p>
            <a:r>
              <a:rPr lang="fr-FR" altLang="fr-FR" sz="3200" b="1" dirty="0" smtClean="0">
                <a:solidFill>
                  <a:srgbClr val="002060"/>
                </a:solidFill>
              </a:rPr>
              <a:t> Session 2 : </a:t>
            </a:r>
            <a:r>
              <a:rPr lang="fr-FR" altLang="fr-FR" sz="3200" dirty="0" smtClean="0">
                <a:solidFill>
                  <a:srgbClr val="002060"/>
                </a:solidFill>
              </a:rPr>
              <a:t>du 27 au 29 avril 2020 </a:t>
            </a:r>
            <a:endParaRPr lang="fr-FR" sz="32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2077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097" y="5268490"/>
            <a:ext cx="2725971" cy="158951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482" y="825297"/>
            <a:ext cx="9972675" cy="596265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288923" y="47358"/>
            <a:ext cx="5774145" cy="70788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accent5">
                    <a:lumMod val="75000"/>
                  </a:schemeClr>
                </a:solidFill>
              </a:rPr>
              <a:t>Un Baccalauréat renouvelé</a:t>
            </a:r>
            <a:endParaRPr lang="fr-F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" name="Image 9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9039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06043" y="99610"/>
            <a:ext cx="5901295" cy="70788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accent5">
                    <a:lumMod val="75000"/>
                  </a:schemeClr>
                </a:solidFill>
              </a:rPr>
              <a:t>La note de contrôle continu</a:t>
            </a:r>
            <a:endParaRPr lang="fr-F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Image 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19202" y="2342720"/>
            <a:ext cx="1021515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ct val="0"/>
              </a:spcAft>
              <a:buFont typeface="Arial" panose="020B0604020202020204" pitchFamily="34" charset="0"/>
              <a:buChar char="■"/>
            </a:pPr>
            <a:r>
              <a:rPr lang="fr-FR" altLang="fr-FR" sz="2400" b="1" dirty="0" smtClean="0">
                <a:solidFill>
                  <a:srgbClr val="002060"/>
                </a:solidFill>
              </a:rPr>
              <a:t> Livret </a:t>
            </a:r>
            <a:r>
              <a:rPr lang="fr-FR" altLang="fr-FR" sz="2400" b="1" dirty="0">
                <a:solidFill>
                  <a:srgbClr val="002060"/>
                </a:solidFill>
              </a:rPr>
              <a:t>scolaire </a:t>
            </a:r>
            <a:r>
              <a:rPr lang="fr-FR" altLang="fr-FR" sz="2400" dirty="0">
                <a:solidFill>
                  <a:srgbClr val="002060"/>
                </a:solidFill>
              </a:rPr>
              <a:t>: </a:t>
            </a:r>
            <a:r>
              <a:rPr lang="fr-FR" altLang="fr-FR" sz="2400" dirty="0"/>
              <a:t>évaluation chiffrée annuelle des résultats de l’élève au cours du cycle terminal = </a:t>
            </a:r>
            <a:r>
              <a:rPr lang="fr-FR" altLang="fr-FR" sz="2400" b="1" dirty="0">
                <a:solidFill>
                  <a:srgbClr val="00B050"/>
                </a:solidFill>
              </a:rPr>
              <a:t>10%</a:t>
            </a:r>
          </a:p>
          <a:p>
            <a:pPr algn="just" fontAlgn="base">
              <a:spcAft>
                <a:spcPct val="0"/>
              </a:spcAft>
              <a:buFont typeface="Arial" panose="020B0604020202020204" pitchFamily="34" charset="0"/>
              <a:buChar char="■"/>
            </a:pPr>
            <a:endParaRPr lang="fr-FR" altLang="fr-FR" sz="2400" b="1" dirty="0">
              <a:solidFill>
                <a:srgbClr val="FF0000"/>
              </a:solidFill>
            </a:endParaRPr>
          </a:p>
          <a:p>
            <a:pPr algn="just" fontAlgn="base">
              <a:spcAft>
                <a:spcPct val="0"/>
              </a:spcAft>
              <a:buFont typeface="Arial" panose="020B0604020202020204" pitchFamily="34" charset="0"/>
              <a:buChar char="■"/>
            </a:pPr>
            <a:r>
              <a:rPr lang="fr-FR" altLang="fr-FR" sz="2400" b="1" dirty="0">
                <a:solidFill>
                  <a:srgbClr val="002060"/>
                </a:solidFill>
              </a:rPr>
              <a:t>Épreuves communes de contrôle continu </a:t>
            </a:r>
            <a:r>
              <a:rPr lang="fr-FR" altLang="fr-FR" sz="2400" dirty="0">
                <a:solidFill>
                  <a:srgbClr val="002060"/>
                </a:solidFill>
              </a:rPr>
              <a:t>: </a:t>
            </a:r>
            <a:r>
              <a:rPr lang="fr-FR" altLang="fr-FR" sz="2400" dirty="0"/>
              <a:t>moyenne des notes obtenues  = </a:t>
            </a:r>
            <a:r>
              <a:rPr lang="fr-FR" altLang="fr-FR" sz="2400" b="1" dirty="0">
                <a:solidFill>
                  <a:srgbClr val="00B050"/>
                </a:solidFill>
              </a:rPr>
              <a:t>30%</a:t>
            </a:r>
          </a:p>
          <a:p>
            <a:pPr algn="just" fontAlgn="base">
              <a:spcAft>
                <a:spcPct val="0"/>
              </a:spcAft>
              <a:buFont typeface="Arial" panose="020B0604020202020204" pitchFamily="34" charset="0"/>
              <a:buChar char="■"/>
            </a:pPr>
            <a:endParaRPr lang="fr-FR" altLang="fr-FR" sz="2400" b="1" dirty="0">
              <a:solidFill>
                <a:srgbClr val="FF0000"/>
              </a:solidFill>
            </a:endParaRPr>
          </a:p>
          <a:p>
            <a:pPr algn="just" fontAlgn="base">
              <a:spcAft>
                <a:spcPct val="0"/>
              </a:spcAft>
              <a:buFont typeface="Arial" panose="020B0604020202020204" pitchFamily="34" charset="0"/>
              <a:buChar char="■"/>
            </a:pPr>
            <a:r>
              <a:rPr lang="fr-FR" altLang="fr-FR" sz="2400" b="1" i="1" dirty="0">
                <a:solidFill>
                  <a:srgbClr val="002060"/>
                </a:solidFill>
              </a:rPr>
              <a:t>Enseignement optionnel de LCA </a:t>
            </a:r>
            <a:r>
              <a:rPr lang="fr-FR" altLang="fr-FR" sz="2400" dirty="0">
                <a:solidFill>
                  <a:srgbClr val="002060"/>
                </a:solidFill>
              </a:rPr>
              <a:t>: </a:t>
            </a:r>
            <a:r>
              <a:rPr lang="fr-FR" altLang="fr-FR" sz="2400" dirty="0"/>
              <a:t>les points supérieurs à 10 sont affectés d’un coefficient 3 et s’ajoutent au nombre total de points obtenus au baccalauréat (« </a:t>
            </a:r>
            <a:r>
              <a:rPr lang="fr-FR" altLang="fr-FR" sz="2400" i="1" dirty="0"/>
              <a:t>bonus LCA </a:t>
            </a:r>
            <a:r>
              <a:rPr lang="fr-FR" altLang="fr-FR" sz="2400" dirty="0"/>
              <a:t>»).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233782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32690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039345" y="141067"/>
            <a:ext cx="3674789" cy="70788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accent5">
                    <a:lumMod val="75000"/>
                  </a:schemeClr>
                </a:solidFill>
              </a:rPr>
              <a:t>Le Livret Scolaire</a:t>
            </a:r>
            <a:endParaRPr lang="fr-F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Image 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74736" y="964406"/>
            <a:ext cx="1012806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E7444"/>
              </a:buClr>
              <a:defRPr/>
            </a:pPr>
            <a:r>
              <a:rPr lang="fr-FR" sz="2000" b="1" dirty="0">
                <a:solidFill>
                  <a:srgbClr val="00B050"/>
                </a:solidFill>
              </a:rPr>
              <a:t>Une note unique </a:t>
            </a:r>
          </a:p>
          <a:p>
            <a:pPr>
              <a:buClr>
                <a:srgbClr val="EE7444"/>
              </a:buClr>
              <a:defRPr/>
            </a:pPr>
            <a:endParaRPr lang="fr-FR" sz="2000" b="1" dirty="0">
              <a:solidFill>
                <a:srgbClr val="FF6600"/>
              </a:solidFill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fr-FR" sz="2000" dirty="0"/>
              <a:t>Basée sur la moyenne annuelle de tous les enseignements du livret scolaire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fr-FR" sz="2000" dirty="0"/>
              <a:t>Ne prend pas en compte les notes obtenues au titre des épreuves communes de contrôle continu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fr-FR" sz="2000" dirty="0"/>
              <a:t>Constituée de la moyenne des moyennes annuelles par discipline </a:t>
            </a:r>
          </a:p>
          <a:p>
            <a:pPr lvl="1" algn="just">
              <a:buSzPct val="75000"/>
              <a:defRPr/>
            </a:pPr>
            <a:r>
              <a:rPr lang="fr-FR" sz="2000" dirty="0"/>
              <a:t>en classe de </a:t>
            </a:r>
            <a:r>
              <a:rPr lang="fr-FR" sz="2000" dirty="0" smtClean="0"/>
              <a:t>Première </a:t>
            </a:r>
            <a:r>
              <a:rPr lang="fr-FR" sz="2000" dirty="0"/>
              <a:t>(coefficient 5)</a:t>
            </a:r>
          </a:p>
          <a:p>
            <a:pPr lvl="1" algn="just">
              <a:buSzPct val="75000"/>
              <a:defRPr/>
            </a:pPr>
            <a:r>
              <a:rPr lang="fr-FR" sz="2000" dirty="0"/>
              <a:t>en classe de </a:t>
            </a:r>
            <a:r>
              <a:rPr lang="fr-FR" sz="2000" dirty="0" smtClean="0"/>
              <a:t>Terminale </a:t>
            </a:r>
            <a:r>
              <a:rPr lang="fr-FR" sz="2000" dirty="0"/>
              <a:t>(coefficient 5) 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fr-FR" sz="2000" dirty="0"/>
              <a:t>Validée lors du dernier conseil de classe de l’année de première et de terminale</a:t>
            </a:r>
          </a:p>
          <a:p>
            <a:pPr>
              <a:defRPr/>
            </a:pPr>
            <a:endParaRPr lang="fr-FR" sz="2000" dirty="0"/>
          </a:p>
          <a:p>
            <a:pPr>
              <a:defRPr/>
            </a:pPr>
            <a:r>
              <a:rPr lang="fr-FR" sz="2000" b="1" dirty="0">
                <a:solidFill>
                  <a:srgbClr val="00B050"/>
                </a:solidFill>
              </a:rPr>
              <a:t>Les enseignements optionnels </a:t>
            </a:r>
          </a:p>
          <a:p>
            <a:pPr>
              <a:defRPr/>
            </a:pPr>
            <a:endParaRPr lang="fr-FR" sz="2000" b="1" dirty="0">
              <a:solidFill>
                <a:srgbClr val="FF6600"/>
              </a:solidFill>
            </a:endParaRPr>
          </a:p>
          <a:p>
            <a:pPr algn="just">
              <a:buSzPct val="70000"/>
              <a:defRPr/>
            </a:pPr>
            <a:r>
              <a:rPr lang="fr-FR" sz="2000" dirty="0"/>
              <a:t>Deux enseignements optionnels maximum sont pris en compte pour l’évaluation. </a:t>
            </a:r>
          </a:p>
          <a:p>
            <a:pPr>
              <a:buSzPct val="70000"/>
              <a:defRPr/>
            </a:pPr>
            <a:r>
              <a:rPr lang="fr-FR" sz="2000" dirty="0"/>
              <a:t>Au-delà de deux options suivies, les deux meilleures moyennes sont prises en compte.</a:t>
            </a:r>
          </a:p>
          <a:p>
            <a:pPr algn="just">
              <a:buSzPct val="70000"/>
              <a:defRPr/>
            </a:pPr>
            <a:r>
              <a:rPr lang="fr-FR" sz="2000" dirty="0"/>
              <a:t>Suite à l’application de cette règle, si la moyenne obtenue à l’option langues et cultures de l’Antiquité n’était pas prise en compte, le bonus éventuel (points de la moyenne au-delà de 10) s’ajouterait toujours au total des points obtenus par le candidat.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569883" y="964406"/>
            <a:ext cx="12586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spcAft>
                <a:spcPct val="0"/>
              </a:spcAft>
            </a:pPr>
            <a:r>
              <a:rPr lang="fr-FR" altLang="fr-FR" sz="4800" b="1" dirty="0">
                <a:solidFill>
                  <a:srgbClr val="002060"/>
                </a:solidFill>
              </a:rPr>
              <a:t>10%</a:t>
            </a:r>
            <a:endParaRPr lang="fr-FR" altLang="fr-FR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639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625790" y="141067"/>
            <a:ext cx="968535" cy="70788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accent5">
                    <a:lumMod val="75000"/>
                  </a:schemeClr>
                </a:solidFill>
              </a:rPr>
              <a:t>E3C</a:t>
            </a:r>
            <a:endParaRPr lang="fr-F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Image 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03270" y="1689357"/>
            <a:ext cx="94749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ct val="0"/>
              </a:spcAft>
              <a:buFont typeface="Arial" panose="020B0604020202020204" pitchFamily="34" charset="0"/>
              <a:buChar char="■"/>
            </a:pPr>
            <a:r>
              <a:rPr lang="fr-FR" altLang="fr-FR" sz="2000" b="1" dirty="0">
                <a:solidFill>
                  <a:srgbClr val="00B050"/>
                </a:solidFill>
              </a:rPr>
              <a:t>Enseignements concernés :</a:t>
            </a:r>
          </a:p>
          <a:p>
            <a:pPr lvl="1" algn="just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altLang="fr-FR" sz="2000" dirty="0"/>
              <a:t>Histoire géographie</a:t>
            </a:r>
          </a:p>
          <a:p>
            <a:pPr lvl="1" algn="just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altLang="fr-FR" sz="2000" dirty="0"/>
              <a:t>Langue vivante A et B</a:t>
            </a:r>
          </a:p>
          <a:p>
            <a:pPr lvl="1" algn="just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altLang="fr-FR" sz="2000" dirty="0"/>
              <a:t>Enseignement scientifique (voie G) et mathématiques (voie T) </a:t>
            </a:r>
          </a:p>
          <a:p>
            <a:pPr lvl="1" algn="just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altLang="fr-FR" sz="2000" dirty="0"/>
              <a:t>EPS (en </a:t>
            </a:r>
            <a:r>
              <a:rPr lang="fr-FR" altLang="fr-FR" sz="2000" dirty="0" smtClean="0"/>
              <a:t>Contrôle Continu en cours de Formation) </a:t>
            </a:r>
            <a:endParaRPr lang="fr-FR" altLang="fr-FR" sz="2000" dirty="0"/>
          </a:p>
          <a:p>
            <a:pPr lvl="1" algn="just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altLang="fr-FR" sz="2000" dirty="0"/>
              <a:t>Enseignement de spécialité suivi uniquement en première</a:t>
            </a:r>
          </a:p>
          <a:p>
            <a:pPr lvl="1" algn="just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fr-FR" altLang="fr-FR" sz="2000" dirty="0"/>
          </a:p>
          <a:p>
            <a:pPr algn="just" fontAlgn="base">
              <a:spcAft>
                <a:spcPct val="0"/>
              </a:spcAft>
              <a:buFont typeface="Arial" panose="020B0604020202020204" pitchFamily="34" charset="0"/>
              <a:buChar char="■"/>
            </a:pPr>
            <a:r>
              <a:rPr lang="fr-FR" altLang="fr-FR" sz="2000" b="1" dirty="0">
                <a:solidFill>
                  <a:srgbClr val="00B050"/>
                </a:solidFill>
              </a:rPr>
              <a:t>Composition de la note des épreuves communes de contrôle continu (30%) :</a:t>
            </a:r>
            <a:r>
              <a:rPr lang="fr-FR" altLang="fr-FR" sz="2000" dirty="0">
                <a:solidFill>
                  <a:srgbClr val="00B050"/>
                </a:solidFill>
              </a:rPr>
              <a:t> </a:t>
            </a:r>
          </a:p>
          <a:p>
            <a:pPr lvl="1" algn="just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altLang="fr-FR" sz="2000" dirty="0"/>
              <a:t>Pour chacun des enseignements, moyenne des notes obtenues lors des épreuves communes, quel que soit leur nombre</a:t>
            </a:r>
          </a:p>
          <a:p>
            <a:pPr lvl="1" algn="just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FR" altLang="fr-FR" sz="2000" dirty="0"/>
              <a:t>Moyenne de tous les enseignements à part égale = note globale des épreuves de contrôle continu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569883" y="964406"/>
            <a:ext cx="12586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spcAft>
                <a:spcPct val="0"/>
              </a:spcAft>
            </a:pPr>
            <a:r>
              <a:rPr lang="fr-FR" altLang="fr-FR" sz="4800" b="1" dirty="0" smtClean="0">
                <a:solidFill>
                  <a:srgbClr val="002060"/>
                </a:solidFill>
              </a:rPr>
              <a:t>30</a:t>
            </a:r>
            <a:r>
              <a:rPr lang="fr-FR" altLang="fr-FR" sz="4800" b="1" dirty="0">
                <a:solidFill>
                  <a:srgbClr val="002060"/>
                </a:solidFill>
              </a:rPr>
              <a:t>%</a:t>
            </a:r>
            <a:endParaRPr lang="fr-FR" altLang="fr-FR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801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918449" y="203820"/>
            <a:ext cx="3918060" cy="70788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accent5">
                    <a:lumMod val="75000"/>
                  </a:schemeClr>
                </a:solidFill>
              </a:rPr>
              <a:t>E3C : les principes</a:t>
            </a:r>
            <a:endParaRPr lang="fr-F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Image 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space réservé du texte 2"/>
          <p:cNvSpPr txBox="1">
            <a:spLocks/>
          </p:cNvSpPr>
          <p:nvPr/>
        </p:nvSpPr>
        <p:spPr>
          <a:xfrm>
            <a:off x="340769" y="2444161"/>
            <a:ext cx="11495740" cy="36630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400" b="1" dirty="0" smtClean="0">
                <a:solidFill>
                  <a:srgbClr val="002060"/>
                </a:solidFill>
              </a:rPr>
              <a:t> </a:t>
            </a:r>
            <a:r>
              <a:rPr lang="fr-FR" b="1" dirty="0" smtClean="0">
                <a:solidFill>
                  <a:srgbClr val="002060"/>
                </a:solidFill>
              </a:rPr>
              <a:t>Des sujets nationaux disponibles dans une banque nationale</a:t>
            </a:r>
          </a:p>
          <a:p>
            <a:pPr algn="just"/>
            <a:r>
              <a:rPr lang="fr-FR" sz="2400" b="1" dirty="0" smtClean="0">
                <a:solidFill>
                  <a:srgbClr val="002060"/>
                </a:solidFill>
              </a:rPr>
              <a:t> </a:t>
            </a:r>
            <a:r>
              <a:rPr lang="fr-FR" b="1" dirty="0" smtClean="0">
                <a:solidFill>
                  <a:srgbClr val="002060"/>
                </a:solidFill>
              </a:rPr>
              <a:t>Autonomie des chefs d’établissements dans le choix des sujets (sur proposition des équipes pédagogiques) et l’organisation des épreuves</a:t>
            </a:r>
          </a:p>
          <a:p>
            <a:pPr algn="just"/>
            <a:r>
              <a:rPr lang="fr-FR" sz="2400" b="1" dirty="0" smtClean="0">
                <a:solidFill>
                  <a:srgbClr val="002060"/>
                </a:solidFill>
              </a:rPr>
              <a:t> </a:t>
            </a:r>
            <a:r>
              <a:rPr lang="fr-FR" b="1" dirty="0" smtClean="0">
                <a:solidFill>
                  <a:srgbClr val="002060"/>
                </a:solidFill>
              </a:rPr>
              <a:t>Des copies </a:t>
            </a:r>
            <a:r>
              <a:rPr lang="fr-FR" b="1" dirty="0" err="1" smtClean="0">
                <a:solidFill>
                  <a:srgbClr val="002060"/>
                </a:solidFill>
              </a:rPr>
              <a:t>anonymisées</a:t>
            </a:r>
            <a:r>
              <a:rPr lang="fr-FR" b="1" dirty="0" smtClean="0">
                <a:solidFill>
                  <a:srgbClr val="002060"/>
                </a:solidFill>
              </a:rPr>
              <a:t> et corrigées par un autre enseignant que celui de l’année</a:t>
            </a:r>
          </a:p>
          <a:p>
            <a:pPr algn="just"/>
            <a:r>
              <a:rPr lang="fr-FR" sz="2400" b="1" dirty="0" smtClean="0">
                <a:solidFill>
                  <a:srgbClr val="002060"/>
                </a:solidFill>
              </a:rPr>
              <a:t> </a:t>
            </a:r>
            <a:r>
              <a:rPr lang="fr-FR" b="1" dirty="0" smtClean="0">
                <a:solidFill>
                  <a:srgbClr val="002060"/>
                </a:solidFill>
              </a:rPr>
              <a:t>Une notation harmonisée en commission académique</a:t>
            </a:r>
          </a:p>
          <a:p>
            <a:pPr algn="just"/>
            <a:endParaRPr lang="fr-FR" sz="2400" b="1" dirty="0" smtClean="0">
              <a:solidFill>
                <a:srgbClr val="0070C0"/>
              </a:solidFill>
            </a:endParaRPr>
          </a:p>
          <a:p>
            <a:pPr algn="just"/>
            <a:endParaRPr lang="fr-FR" sz="2400" b="1" dirty="0" smtClean="0">
              <a:solidFill>
                <a:srgbClr val="0070C0"/>
              </a:solidFill>
            </a:endParaRPr>
          </a:p>
          <a:p>
            <a:pPr algn="just"/>
            <a:endParaRPr lang="fr-FR" sz="2400" b="1" dirty="0" smtClean="0">
              <a:solidFill>
                <a:srgbClr val="0070C0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b="1" dirty="0" smtClean="0">
              <a:solidFill>
                <a:srgbClr val="0070C0"/>
              </a:solidFill>
            </a:endParaRPr>
          </a:p>
          <a:p>
            <a:endParaRPr lang="fr-FR" sz="24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1818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501924" y="141067"/>
            <a:ext cx="3038589" cy="70788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accent5">
                    <a:lumMod val="75000"/>
                  </a:schemeClr>
                </a:solidFill>
              </a:rPr>
              <a:t>E3C : La copie</a:t>
            </a:r>
            <a:endParaRPr lang="fr-F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Image 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3805" y="2157291"/>
            <a:ext cx="10789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fr-FR" sz="2800" b="1" dirty="0">
                <a:solidFill>
                  <a:srgbClr val="002060"/>
                </a:solidFill>
              </a:rPr>
              <a:t>La copie corrigée (numérique) est mise à disposition de l’élève après harmonisation (via l’espace candidat Cyclades) par le chef </a:t>
            </a:r>
            <a:r>
              <a:rPr lang="fr-FR" sz="2800" b="1" dirty="0" smtClean="0">
                <a:solidFill>
                  <a:srgbClr val="002060"/>
                </a:solidFill>
              </a:rPr>
              <a:t>d’établissement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fr-FR" sz="2800" b="1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2800" b="1" dirty="0">
                <a:solidFill>
                  <a:srgbClr val="002060"/>
                </a:solidFill>
              </a:rPr>
              <a:t> La copie papier vierge d’annotations sera restituée au candidat une fois qu’il aura pris connaissance de sa copie numérique corrigée (et que tout risque d’erreur matérielle aura été levé</a:t>
            </a:r>
            <a:r>
              <a:rPr lang="fr-FR" sz="2800" b="1" dirty="0" smtClean="0">
                <a:solidFill>
                  <a:srgbClr val="002060"/>
                </a:solidFill>
              </a:rPr>
              <a:t>)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fr-FR" sz="2800" b="1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2800" b="1" dirty="0" smtClean="0">
                <a:solidFill>
                  <a:srgbClr val="002060"/>
                </a:solidFill>
              </a:rPr>
              <a:t>La </a:t>
            </a:r>
            <a:r>
              <a:rPr lang="fr-FR" sz="2800" b="1" dirty="0">
                <a:solidFill>
                  <a:srgbClr val="002060"/>
                </a:solidFill>
              </a:rPr>
              <a:t>note attribuée sera définitive après la délibération du jury de terminale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25152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6781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501924" y="141067"/>
            <a:ext cx="3296800" cy="70788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accent5">
                    <a:lumMod val="75000"/>
                  </a:schemeClr>
                </a:solidFill>
              </a:rPr>
              <a:t>E3C : Absences</a:t>
            </a:r>
            <a:endParaRPr lang="fr-F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Image 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566056" y="2827358"/>
            <a:ext cx="1132114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fr-FR" sz="2800" b="1" dirty="0" smtClean="0">
                <a:solidFill>
                  <a:srgbClr val="002060"/>
                </a:solidFill>
              </a:rPr>
              <a:t>Si </a:t>
            </a:r>
            <a:r>
              <a:rPr lang="fr-FR" sz="2800" b="1" dirty="0">
                <a:solidFill>
                  <a:srgbClr val="002060"/>
                </a:solidFill>
              </a:rPr>
              <a:t>absence pour cas de force majeure, épreuve de remplacement organisée par le même </a:t>
            </a:r>
            <a:r>
              <a:rPr lang="fr-FR" sz="2800" b="1" dirty="0" smtClean="0">
                <a:solidFill>
                  <a:srgbClr val="002060"/>
                </a:solidFill>
              </a:rPr>
              <a:t>établissement</a:t>
            </a:r>
            <a:endParaRPr lang="fr-FR" sz="2800" b="1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fr-FR" sz="2800" b="1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2800" b="1" dirty="0" smtClean="0">
                <a:solidFill>
                  <a:srgbClr val="002060"/>
                </a:solidFill>
              </a:rPr>
              <a:t>Absence sans </a:t>
            </a:r>
            <a:r>
              <a:rPr lang="fr-FR" sz="2800" b="1" dirty="0">
                <a:solidFill>
                  <a:srgbClr val="002060"/>
                </a:solidFill>
              </a:rPr>
              <a:t>justificatif ou hors cause de force majeure = note zéro attribuée pour </a:t>
            </a:r>
            <a:r>
              <a:rPr lang="fr-FR" sz="2800" b="1" dirty="0" smtClean="0">
                <a:solidFill>
                  <a:srgbClr val="002060"/>
                </a:solidFill>
              </a:rPr>
              <a:t>l’épreuve</a:t>
            </a:r>
            <a:endParaRPr lang="fr-FR" sz="2800" b="1" dirty="0">
              <a:solidFill>
                <a:srgbClr val="00206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59537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140158" y="141067"/>
            <a:ext cx="6776279" cy="70788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chemeClr val="accent5">
                    <a:lumMod val="75000"/>
                  </a:schemeClr>
                </a:solidFill>
              </a:rPr>
              <a:t>E3C : composition des épreuves</a:t>
            </a:r>
            <a:endParaRPr lang="fr-FR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" name="Image 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746200"/>
              </p:ext>
            </p:extLst>
          </p:nvPr>
        </p:nvGraphicFramePr>
        <p:xfrm>
          <a:off x="2461867" y="1580153"/>
          <a:ext cx="8547100" cy="441960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08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3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1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Contrôle continu</a:t>
                      </a:r>
                      <a:endParaRPr lang="fr-FR" sz="1300" dirty="0"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Voie générale</a:t>
                      </a:r>
                      <a:endParaRPr lang="fr-FR" sz="1300" dirty="0"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Voie technologique</a:t>
                      </a:r>
                      <a:endParaRPr lang="fr-FR" sz="1300" dirty="0"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68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Classe de première 1</a:t>
                      </a:r>
                      <a:r>
                        <a:rPr lang="fr-FR" sz="1300" baseline="30000" dirty="0">
                          <a:effectLst/>
                          <a:latin typeface="Arial "/>
                        </a:rPr>
                        <a:t>ère</a:t>
                      </a:r>
                      <a:r>
                        <a:rPr lang="fr-FR" sz="1300" dirty="0">
                          <a:effectLst/>
                          <a:latin typeface="Arial "/>
                        </a:rPr>
                        <a:t> série d’épreuves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rgbClr val="FF0000"/>
                          </a:solidFill>
                          <a:effectLst/>
                          <a:latin typeface="Arial "/>
                        </a:rPr>
                        <a:t>2</a:t>
                      </a:r>
                      <a:r>
                        <a:rPr lang="fr-FR" sz="1300" baseline="30000" dirty="0">
                          <a:solidFill>
                            <a:srgbClr val="FF0000"/>
                          </a:solidFill>
                          <a:effectLst/>
                          <a:latin typeface="Arial "/>
                        </a:rPr>
                        <a:t>e</a:t>
                      </a:r>
                      <a:r>
                        <a:rPr lang="fr-FR" sz="1300" dirty="0">
                          <a:solidFill>
                            <a:srgbClr val="FF0000"/>
                          </a:solidFill>
                          <a:effectLst/>
                          <a:latin typeface="Arial "/>
                        </a:rPr>
                        <a:t> trimestre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 </a:t>
                      </a:r>
                      <a:endParaRPr lang="fr-FR" sz="1300" dirty="0">
                        <a:solidFill>
                          <a:srgbClr val="FF6600"/>
                        </a:solidFill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75285" marR="0" indent="-28575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300" dirty="0" smtClean="0">
                          <a:effectLst/>
                          <a:latin typeface="Arial "/>
                        </a:rPr>
                        <a:t>Histoire géographie</a:t>
                      </a:r>
                    </a:p>
                    <a:p>
                      <a:pPr marL="375285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 smtClean="0">
                          <a:effectLst/>
                          <a:latin typeface="Arial "/>
                        </a:rPr>
                        <a:t>LVA</a:t>
                      </a:r>
                      <a:endParaRPr lang="fr-FR" sz="1300" dirty="0">
                        <a:effectLst/>
                        <a:latin typeface="Arial "/>
                      </a:endParaRPr>
                    </a:p>
                    <a:p>
                      <a:pPr marL="375285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LVB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75285" marR="0" indent="-28575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300" dirty="0" smtClean="0">
                          <a:effectLst/>
                          <a:latin typeface="Arial "/>
                        </a:rPr>
                        <a:t>Histoire géographie</a:t>
                      </a:r>
                    </a:p>
                    <a:p>
                      <a:pPr marL="37528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 smtClean="0">
                          <a:effectLst/>
                          <a:latin typeface="Arial "/>
                        </a:rPr>
                        <a:t>LVA</a:t>
                      </a:r>
                      <a:endParaRPr lang="fr-FR" sz="1300" dirty="0">
                        <a:effectLst/>
                        <a:latin typeface="Arial "/>
                      </a:endParaRPr>
                    </a:p>
                    <a:p>
                      <a:pPr marL="37528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LVB </a:t>
                      </a:r>
                    </a:p>
                    <a:p>
                      <a:pPr marL="37528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 smtClean="0">
                          <a:effectLst/>
                          <a:latin typeface="Arial "/>
                        </a:rPr>
                        <a:t>Mathématiques </a:t>
                      </a:r>
                      <a:endParaRPr lang="fr-FR" sz="1300" dirty="0"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9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Classe de première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2</a:t>
                      </a:r>
                      <a:r>
                        <a:rPr lang="fr-FR" sz="1300" baseline="30000" dirty="0">
                          <a:effectLst/>
                          <a:latin typeface="Arial "/>
                        </a:rPr>
                        <a:t>e</a:t>
                      </a:r>
                      <a:r>
                        <a:rPr lang="fr-FR" sz="1300" dirty="0">
                          <a:effectLst/>
                          <a:latin typeface="Arial "/>
                        </a:rPr>
                        <a:t> série d’épreuves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rgbClr val="FF0000"/>
                          </a:solidFill>
                          <a:effectLst/>
                          <a:latin typeface="Arial "/>
                        </a:rPr>
                        <a:t>3</a:t>
                      </a:r>
                      <a:r>
                        <a:rPr lang="fr-FR" sz="1300" baseline="30000" dirty="0">
                          <a:solidFill>
                            <a:srgbClr val="FF0000"/>
                          </a:solidFill>
                          <a:effectLst/>
                          <a:latin typeface="Arial "/>
                        </a:rPr>
                        <a:t>e</a:t>
                      </a:r>
                      <a:r>
                        <a:rPr lang="fr-FR" sz="1300" dirty="0">
                          <a:solidFill>
                            <a:srgbClr val="FF0000"/>
                          </a:solidFill>
                          <a:effectLst/>
                          <a:latin typeface="Arial "/>
                        </a:rPr>
                        <a:t> trimestre</a:t>
                      </a:r>
                      <a:endParaRPr lang="fr-FR" sz="1300" dirty="0">
                        <a:solidFill>
                          <a:srgbClr val="FF0000"/>
                        </a:solidFill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96875" marR="0" indent="-28575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300" dirty="0" smtClean="0">
                          <a:effectLst/>
                          <a:latin typeface="Arial "/>
                        </a:rPr>
                        <a:t>Histoire géographie </a:t>
                      </a: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 smtClean="0">
                          <a:effectLst/>
                          <a:latin typeface="Arial "/>
                        </a:rPr>
                        <a:t>LVA </a:t>
                      </a:r>
                      <a:endParaRPr lang="fr-FR" sz="1300" dirty="0">
                        <a:effectLst/>
                        <a:latin typeface="Arial "/>
                      </a:endParaRP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LVB </a:t>
                      </a: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 smtClean="0">
                          <a:effectLst/>
                          <a:latin typeface="Arial "/>
                        </a:rPr>
                        <a:t>Enseignement </a:t>
                      </a:r>
                      <a:r>
                        <a:rPr lang="fr-FR" sz="1300" dirty="0">
                          <a:effectLst/>
                          <a:latin typeface="Arial "/>
                        </a:rPr>
                        <a:t>scientifique </a:t>
                      </a: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Enseignement de spécialité  de 1</a:t>
                      </a:r>
                      <a:r>
                        <a:rPr lang="fr-FR" sz="1300" baseline="30000" dirty="0">
                          <a:effectLst/>
                          <a:latin typeface="Arial "/>
                        </a:rPr>
                        <a:t>ère</a:t>
                      </a:r>
                      <a:r>
                        <a:rPr lang="fr-FR" sz="1300" dirty="0">
                          <a:effectLst/>
                          <a:latin typeface="Arial "/>
                        </a:rPr>
                        <a:t> </a:t>
                      </a:r>
                      <a:endParaRPr lang="fr-FR" sz="1300" dirty="0"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96875" marR="0" indent="-28575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300" dirty="0" smtClean="0">
                          <a:effectLst/>
                          <a:latin typeface="Arial "/>
                        </a:rPr>
                        <a:t>Histoire géographie </a:t>
                      </a: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 smtClean="0">
                          <a:effectLst/>
                          <a:latin typeface="Arial "/>
                        </a:rPr>
                        <a:t>LVA </a:t>
                      </a:r>
                      <a:endParaRPr lang="fr-FR" sz="1300" dirty="0">
                        <a:effectLst/>
                        <a:latin typeface="Arial "/>
                      </a:endParaRP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LVB </a:t>
                      </a: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 smtClean="0">
                          <a:effectLst/>
                          <a:latin typeface="Arial "/>
                        </a:rPr>
                        <a:t>Mathématiques </a:t>
                      </a:r>
                      <a:endParaRPr lang="fr-FR" sz="1300" dirty="0">
                        <a:effectLst/>
                        <a:latin typeface="Arial "/>
                      </a:endParaRPr>
                    </a:p>
                    <a:p>
                      <a:pPr marL="37592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Enseignement de spécialité de 1ère </a:t>
                      </a:r>
                      <a:endParaRPr lang="fr-FR" sz="1300" dirty="0"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7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Classe de terminale </a:t>
                      </a:r>
                      <a:endParaRPr lang="fr-FR" sz="1300" dirty="0" smtClean="0">
                        <a:effectLst/>
                        <a:latin typeface="Arial 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effectLst/>
                          <a:latin typeface="Arial "/>
                        </a:rPr>
                        <a:t>3</a:t>
                      </a:r>
                      <a:r>
                        <a:rPr lang="fr-FR" sz="1300" baseline="30000" dirty="0" smtClean="0">
                          <a:effectLst/>
                          <a:latin typeface="Arial "/>
                        </a:rPr>
                        <a:t>e</a:t>
                      </a:r>
                      <a:r>
                        <a:rPr lang="fr-FR" sz="1300" dirty="0" smtClean="0">
                          <a:effectLst/>
                          <a:latin typeface="Arial "/>
                        </a:rPr>
                        <a:t> </a:t>
                      </a:r>
                      <a:r>
                        <a:rPr lang="fr-FR" sz="1300" dirty="0">
                          <a:effectLst/>
                          <a:latin typeface="Arial "/>
                        </a:rPr>
                        <a:t>série </a:t>
                      </a:r>
                      <a:r>
                        <a:rPr lang="fr-FR" sz="1300" dirty="0" smtClean="0">
                          <a:effectLst/>
                          <a:latin typeface="Arial "/>
                        </a:rPr>
                        <a:t>d’épreuves</a:t>
                      </a:r>
                      <a:endParaRPr lang="fr-FR" sz="1300" dirty="0">
                        <a:effectLst/>
                        <a:latin typeface="Arial 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LVA (écrit et oral)</a:t>
                      </a: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LVB (écrit et oral)</a:t>
                      </a: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Histoire géographie</a:t>
                      </a: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Enseignement scientifique </a:t>
                      </a:r>
                      <a:endParaRPr lang="fr-FR" sz="1300" dirty="0"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LVA (écrit et oral)</a:t>
                      </a: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LVB (écrit et oral)</a:t>
                      </a: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Histoire géographie</a:t>
                      </a:r>
                    </a:p>
                    <a:p>
                      <a:pPr marL="396875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fr-FR" sz="1300" dirty="0">
                          <a:effectLst/>
                          <a:latin typeface="Arial "/>
                        </a:rPr>
                        <a:t>Mathématiques </a:t>
                      </a:r>
                      <a:endParaRPr lang="fr-FR" sz="1300" dirty="0"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47"/>
          <a:stretch/>
        </p:blipFill>
        <p:spPr bwMode="auto">
          <a:xfrm>
            <a:off x="190560" y="141067"/>
            <a:ext cx="1584176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458728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603</Words>
  <Application>Microsoft Office PowerPoint</Application>
  <PresentationFormat>Grand écran</PresentationFormat>
  <Paragraphs>99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Arial </vt:lpstr>
      <vt:lpstr>Calibri</vt:lpstr>
      <vt:lpstr>Calibri Light</vt:lpstr>
      <vt:lpstr>Garamond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Charles Avril</dc:creator>
  <cp:lastModifiedBy>Charles Avril</cp:lastModifiedBy>
  <cp:revision>53</cp:revision>
  <cp:lastPrinted>2019-01-24T15:37:17Z</cp:lastPrinted>
  <dcterms:created xsi:type="dcterms:W3CDTF">2018-11-19T09:53:12Z</dcterms:created>
  <dcterms:modified xsi:type="dcterms:W3CDTF">2019-12-08T13:44:01Z</dcterms:modified>
</cp:coreProperties>
</file>