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60" r:id="rId2"/>
    <p:sldMasterId id="2147483672" r:id="rId3"/>
  </p:sldMasterIdLst>
  <p:notesMasterIdLst>
    <p:notesMasterId r:id="rId29"/>
  </p:notesMasterIdLst>
  <p:sldIdLst>
    <p:sldId id="296" r:id="rId4"/>
    <p:sldId id="298" r:id="rId5"/>
    <p:sldId id="284" r:id="rId6"/>
    <p:sldId id="270" r:id="rId7"/>
    <p:sldId id="264" r:id="rId8"/>
    <p:sldId id="266" r:id="rId9"/>
    <p:sldId id="269" r:id="rId10"/>
    <p:sldId id="332" r:id="rId11"/>
    <p:sldId id="285" r:id="rId12"/>
    <p:sldId id="324" r:id="rId13"/>
    <p:sldId id="286" r:id="rId14"/>
    <p:sldId id="297" r:id="rId15"/>
    <p:sldId id="292" r:id="rId16"/>
    <p:sldId id="327" r:id="rId17"/>
    <p:sldId id="288" r:id="rId18"/>
    <p:sldId id="329" r:id="rId19"/>
    <p:sldId id="331" r:id="rId20"/>
    <p:sldId id="333" r:id="rId21"/>
    <p:sldId id="275" r:id="rId22"/>
    <p:sldId id="334" r:id="rId23"/>
    <p:sldId id="335" r:id="rId24"/>
    <p:sldId id="291" r:id="rId25"/>
    <p:sldId id="293" r:id="rId26"/>
    <p:sldId id="312" r:id="rId27"/>
    <p:sldId id="263" r:id="rId28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2"/>
    <a:srgbClr val="00194C"/>
    <a:srgbClr val="2892A0"/>
    <a:srgbClr val="1036A0"/>
    <a:srgbClr val="33B9CB"/>
    <a:srgbClr val="B08600"/>
    <a:srgbClr val="E6AF00"/>
    <a:srgbClr val="CC1EB3"/>
    <a:srgbClr val="3F9802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5" y="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E2BC8327-749C-42D1-913D-D2F29AB5C3E2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9" tIns="45724" rIns="91449" bIns="457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5" y="943160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4D8E0C7B-C1DD-4798-988B-95FAE68D54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64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</a:t>
            </a:r>
          </a:p>
          <a:p>
            <a:r>
              <a:rPr lang="fr-FR" dirty="0"/>
              <a:t>P2 2010-2011 / CD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JP2 2010-2011 / CD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29A8-AC9D-47B4-8F9A-F4329DB4B03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8B1-A87D-46ED-B01A-60D3C1CD18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86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</a:t>
            </a:r>
          </a:p>
          <a:p>
            <a:r>
              <a:rPr lang="fr-FR" dirty="0"/>
              <a:t>P2 2010-2011 / CD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JP2 2010-2011 / CD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JP2 2010-2011 / CD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JP2 2010-2011 / CD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JP2 2010-2011 / CD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JP2 2010-2011 / CD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  <a:gs pos="81000">
              <a:schemeClr val="bg1"/>
            </a:gs>
            <a:gs pos="83000">
              <a:srgbClr val="FFC000"/>
            </a:gs>
            <a:gs pos="82000">
              <a:srgbClr val="00008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JP2 2010-2011 / CD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Sceau JP2lyceesel transp.gif"/>
          <p:cNvPicPr>
            <a:picLocks noChangeAspect="1"/>
          </p:cNvPicPr>
          <p:nvPr userDrawn="1"/>
        </p:nvPicPr>
        <p:blipFill>
          <a:blip r:embed="rId15" cstate="print"/>
          <a:srcRect b="16000"/>
          <a:stretch>
            <a:fillRect/>
          </a:stretch>
        </p:blipFill>
        <p:spPr>
          <a:xfrm>
            <a:off x="251519" y="260648"/>
            <a:ext cx="963827" cy="12961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  <a:gs pos="81000">
              <a:schemeClr val="bg1"/>
            </a:gs>
            <a:gs pos="83000">
              <a:srgbClr val="FFC000"/>
            </a:gs>
            <a:gs pos="82000">
              <a:srgbClr val="00008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2836-F62F-4B55-A946-C006B1F2307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  <a:gs pos="81000">
              <a:schemeClr val="bg1"/>
            </a:gs>
            <a:gs pos="83000">
              <a:srgbClr val="FFC000"/>
            </a:gs>
            <a:gs pos="82000">
              <a:srgbClr val="00008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A45B-6AE2-46EF-9B6E-0C6968976106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JP2 2010-2011 / CD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Sceau JP2lyceesel transp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1519" y="260648"/>
            <a:ext cx="944551" cy="1512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76BB7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14348" y="2276872"/>
            <a:ext cx="777240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ORIENTATION </a:t>
            </a:r>
            <a:b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après la classe de 3</a:t>
            </a:r>
            <a:r>
              <a:rPr kumimoji="0" lang="fr-FR" sz="5400" b="0" i="0" u="none" strike="noStrike" kern="1200" cap="none" spc="0" normalizeH="0" baseline="3000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ème</a:t>
            </a: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 </a:t>
            </a:r>
            <a:b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</a:br>
            <a:b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mardi </a:t>
            </a:r>
            <a:r>
              <a:rPr lang="fr-FR" sz="5400" dirty="0">
                <a:solidFill>
                  <a:srgbClr val="000082"/>
                </a:solidFill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21</a:t>
            </a: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 janvier </a:t>
            </a:r>
            <a:r>
              <a:rPr kumimoji="0" lang="fr-FR" sz="5400" b="0" i="0" u="none" strike="noStrike" kern="1200" cap="none" spc="0" normalizeH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2025</a:t>
            </a:r>
            <a:endParaRPr kumimoji="0" lang="fr-FR" sz="4000" b="0" i="1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j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87824" y="53976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Times New Roman" pitchFamily="18" charset="0"/>
              </a:rPr>
              <a:t>INSTITUTION JEAN-PAUL II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793" y="332657"/>
            <a:ext cx="8229600" cy="18002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194C"/>
                </a:solidFill>
              </a:rPr>
              <a:t>Pour choisir une orientation:</a:t>
            </a:r>
            <a:br>
              <a:rPr lang="fr-FR" b="1" dirty="0">
                <a:solidFill>
                  <a:srgbClr val="00194C"/>
                </a:solidFill>
              </a:rPr>
            </a:br>
            <a:r>
              <a:rPr lang="fr-FR" b="1" dirty="0">
                <a:solidFill>
                  <a:srgbClr val="00194C"/>
                </a:solidFill>
              </a:rPr>
              <a:t>Les différentes voies de 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43635E-3D2D-4E62-BB4F-F8EB3242E162}"/>
              </a:ext>
            </a:extLst>
          </p:cNvPr>
          <p:cNvSpPr/>
          <p:nvPr/>
        </p:nvSpPr>
        <p:spPr>
          <a:xfrm>
            <a:off x="611560" y="2348880"/>
            <a:ext cx="4524797" cy="3888432"/>
          </a:xfrm>
          <a:prstGeom prst="rect">
            <a:avLst/>
          </a:prstGeom>
          <a:ln>
            <a:solidFill>
              <a:schemeClr val="accent6">
                <a:shade val="95000"/>
                <a:satMod val="105000"/>
              </a:schemeClr>
            </a:solidFill>
          </a:ln>
        </p:spPr>
        <p:txBody>
          <a:bodyPr wrap="square">
            <a:noAutofit/>
          </a:bodyPr>
          <a:lstStyle/>
          <a:p>
            <a:pPr marL="2858" marR="990600" algn="ctr"/>
            <a:r>
              <a:rPr lang="fr-FR" sz="2100" b="1" i="1" dirty="0"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         </a:t>
            </a:r>
            <a:r>
              <a:rPr lang="fr-FR" sz="2100" b="1" i="1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Voie générale et   		technologique</a:t>
            </a:r>
          </a:p>
          <a:p>
            <a:pPr marL="2858" marR="990600" algn="ctr"/>
            <a:endParaRPr lang="fr-FR" sz="2100" b="1" i="1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2858" marR="990600"/>
            <a:endParaRPr lang="fr-FR" sz="675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  <a:p>
            <a:pPr marL="257175" marR="200025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r>
              <a:rPr lang="fr-FR" u="sng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Objectif</a:t>
            </a: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 : construire une culture générale et technologique</a:t>
            </a:r>
          </a:p>
          <a:p>
            <a:pPr marL="257175" marR="200025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257175" marR="171450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Préparer un baccalauréat général ou technologique</a:t>
            </a:r>
          </a:p>
          <a:p>
            <a:pPr marL="257175" marR="171450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257175" marR="171450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Poursuite d’études</a:t>
            </a:r>
          </a:p>
          <a:p>
            <a:pPr marL="257175" marR="171450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B445C-1AB6-40A3-98A9-C82FF4EA2D6D}"/>
              </a:ext>
            </a:extLst>
          </p:cNvPr>
          <p:cNvSpPr/>
          <p:nvPr/>
        </p:nvSpPr>
        <p:spPr>
          <a:xfrm>
            <a:off x="5136357" y="2348881"/>
            <a:ext cx="3815582" cy="3893368"/>
          </a:xfrm>
          <a:prstGeom prst="rect">
            <a:avLst/>
          </a:prstGeom>
          <a:ln>
            <a:solidFill>
              <a:schemeClr val="accent6">
                <a:shade val="95000"/>
                <a:satMod val="105000"/>
              </a:schemeClr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fr-FR" sz="2100" b="1" i="1" dirty="0">
                <a:solidFill>
                  <a:srgbClr val="002060"/>
                </a:solidFill>
                <a:latin typeface="+mj-lt"/>
              </a:rPr>
              <a:t>Voie professionnelle</a:t>
            </a:r>
          </a:p>
          <a:p>
            <a:pPr algn="ctr"/>
            <a:endParaRPr lang="fr-FR" sz="2100" b="1" i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ts val="349"/>
              </a:lnSpc>
            </a:pPr>
            <a:r>
              <a:rPr lang="fr-FR" sz="675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357188" indent="-214313">
              <a:buFont typeface="Wingdings" panose="05000000000000000000" pitchFamily="2" charset="2"/>
              <a:buChar char="Ø"/>
            </a:pPr>
            <a:r>
              <a:rPr lang="fr-FR" u="sng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Objectif</a:t>
            </a: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 : construire des compétences professionnelles</a:t>
            </a:r>
          </a:p>
          <a:p>
            <a:pPr marL="357188" indent="-214313">
              <a:buFont typeface="Wingdings" panose="05000000000000000000" pitchFamily="2" charset="2"/>
              <a:buChar char="Ø"/>
            </a:pPr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357188" indent="-214313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Formation par alternance </a:t>
            </a:r>
          </a:p>
          <a:p>
            <a:pPr marL="142875"/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   (école/stage en entreprise)</a:t>
            </a:r>
          </a:p>
          <a:p>
            <a:pPr marL="142875"/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357188" indent="-214313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Insertion professionnelle ou poursuite d’études</a:t>
            </a:r>
          </a:p>
          <a:p>
            <a:pPr marL="357188" indent="-214313">
              <a:buFont typeface="Wingdings" panose="05000000000000000000" pitchFamily="2" charset="2"/>
              <a:buChar char="Ø"/>
            </a:pPr>
            <a:endParaRPr lang="fr-FR" sz="750" dirty="0">
              <a:solidFill>
                <a:srgbClr val="002060"/>
              </a:solidFill>
              <a:latin typeface="+mj-lt"/>
              <a:ea typeface="Constantia" panose="02030602050306030303" pitchFamily="18" charset="0"/>
            </a:endParaRPr>
          </a:p>
          <a:p>
            <a:pPr marL="357188" indent="-214313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2 diplômes CAP, BAC professionnel</a:t>
            </a:r>
          </a:p>
        </p:txBody>
      </p:sp>
    </p:spTree>
    <p:extLst>
      <p:ext uri="{BB962C8B-B14F-4D97-AF65-F5344CB8AC3E}">
        <p14:creationId xmlns:p14="http://schemas.microsoft.com/office/powerpoint/2010/main" val="393478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28"/>
          <p:cNvSpPr>
            <a:spLocks noChangeShapeType="1"/>
          </p:cNvSpPr>
          <p:nvPr/>
        </p:nvSpPr>
        <p:spPr bwMode="auto">
          <a:xfrm flipH="1" flipV="1">
            <a:off x="3626775" y="3954890"/>
            <a:ext cx="24979" cy="482222"/>
          </a:xfrm>
          <a:prstGeom prst="line">
            <a:avLst/>
          </a:prstGeom>
          <a:noFill/>
          <a:ln w="57150">
            <a:solidFill>
              <a:srgbClr val="C2209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 flipH="1" flipV="1">
            <a:off x="1619672" y="4509120"/>
            <a:ext cx="6270" cy="634392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 flipH="1" flipV="1">
            <a:off x="3626775" y="4518412"/>
            <a:ext cx="24979" cy="482222"/>
          </a:xfrm>
          <a:prstGeom prst="line">
            <a:avLst/>
          </a:prstGeom>
          <a:noFill/>
          <a:ln w="57150">
            <a:solidFill>
              <a:srgbClr val="C2209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6" name="Line 36"/>
          <p:cNvSpPr>
            <a:spLocks noChangeShapeType="1"/>
          </p:cNvSpPr>
          <p:nvPr/>
        </p:nvSpPr>
        <p:spPr bwMode="auto">
          <a:xfrm flipH="1" flipV="1">
            <a:off x="1582135" y="1052510"/>
            <a:ext cx="26806" cy="3096570"/>
          </a:xfrm>
          <a:prstGeom prst="line">
            <a:avLst/>
          </a:prstGeom>
          <a:noFill/>
          <a:ln w="57150">
            <a:gradFill>
              <a:gsLst>
                <a:gs pos="0">
                  <a:srgbClr val="FFC000"/>
                </a:gs>
                <a:gs pos="70000">
                  <a:srgbClr val="FFFFB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4" name="Line 34"/>
          <p:cNvSpPr>
            <a:spLocks noChangeShapeType="1"/>
          </p:cNvSpPr>
          <p:nvPr/>
        </p:nvSpPr>
        <p:spPr bwMode="auto">
          <a:xfrm flipH="1" flipV="1">
            <a:off x="6406546" y="2564904"/>
            <a:ext cx="1621837" cy="815398"/>
          </a:xfrm>
          <a:prstGeom prst="line">
            <a:avLst/>
          </a:prstGeom>
          <a:noFill/>
          <a:ln w="57150">
            <a:gradFill>
              <a:gsLst>
                <a:gs pos="0">
                  <a:srgbClr val="69FB05"/>
                </a:gs>
                <a:gs pos="100000">
                  <a:srgbClr val="00194C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V="1">
            <a:off x="1607513" y="5310500"/>
            <a:ext cx="1427" cy="1118894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 flipV="1">
            <a:off x="3707904" y="5580893"/>
            <a:ext cx="0" cy="919940"/>
          </a:xfrm>
          <a:prstGeom prst="line">
            <a:avLst/>
          </a:prstGeom>
          <a:noFill/>
          <a:ln w="57150">
            <a:solidFill>
              <a:srgbClr val="C2209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1520" y="6286520"/>
            <a:ext cx="8639993" cy="504824"/>
          </a:xfrm>
          <a:prstGeom prst="rect">
            <a:avLst/>
          </a:prstGeom>
          <a:gradFill>
            <a:gsLst>
              <a:gs pos="0">
                <a:srgbClr val="FF6161"/>
              </a:gs>
              <a:gs pos="100000">
                <a:srgbClr val="C00000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/>
            <a:r>
              <a:rPr lang="fr-FR"/>
              <a:t>CLASSE DE TROISIEME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093437" y="49418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5073843" y="4934562"/>
            <a:ext cx="3925094" cy="923330"/>
          </a:xfrm>
          <a:prstGeom prst="rect">
            <a:avLst/>
          </a:prstGeom>
          <a:gradFill>
            <a:gsLst>
              <a:gs pos="0">
                <a:srgbClr val="005A9E"/>
              </a:gs>
              <a:gs pos="100000">
                <a:srgbClr val="378402"/>
              </a:gs>
            </a:gsLst>
            <a:lin ang="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b="1" dirty="0">
                <a:solidFill>
                  <a:srgbClr val="ECE9F7"/>
                </a:solidFill>
              </a:rPr>
              <a:t>SECONDE </a:t>
            </a:r>
            <a:br>
              <a:rPr lang="fr-FR" b="1" dirty="0">
                <a:solidFill>
                  <a:srgbClr val="ECE9F7"/>
                </a:solidFill>
              </a:rPr>
            </a:br>
            <a:r>
              <a:rPr lang="fr-FR" b="1" dirty="0">
                <a:solidFill>
                  <a:srgbClr val="ECE9F7"/>
                </a:solidFill>
              </a:rPr>
              <a:t>GÉNÉRALE ET TECHNOLOGIQUE</a:t>
            </a:r>
            <a:br>
              <a:rPr lang="fr-FR" b="1" dirty="0">
                <a:solidFill>
                  <a:srgbClr val="ECE9F7"/>
                </a:solidFill>
              </a:rPr>
            </a:br>
            <a:r>
              <a:rPr lang="fr-FR" i="1" dirty="0">
                <a:solidFill>
                  <a:schemeClr val="bg1"/>
                </a:solidFill>
              </a:rPr>
              <a:t>1 année de détermination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2267744" y="4934562"/>
            <a:ext cx="2517777" cy="646331"/>
          </a:xfrm>
          <a:prstGeom prst="rect">
            <a:avLst/>
          </a:prstGeom>
          <a:gradFill>
            <a:gsLst>
              <a:gs pos="0">
                <a:srgbClr val="EB79DB"/>
              </a:gs>
              <a:gs pos="71000">
                <a:srgbClr val="C22098"/>
              </a:gs>
              <a:gs pos="100000">
                <a:srgbClr val="6E185E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eaLnBrk="1" hangingPunct="1"/>
            <a:r>
              <a:rPr lang="fr-FR" b="1" dirty="0">
                <a:solidFill>
                  <a:srgbClr val="ECE9F7"/>
                </a:solidFill>
              </a:rPr>
              <a:t>SECONDE PROFESSIONNELLE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250925" y="4941168"/>
            <a:ext cx="1728787" cy="369332"/>
          </a:xfrm>
          <a:prstGeom prst="rect">
            <a:avLst/>
          </a:prstGeom>
          <a:gradFill>
            <a:gsLst>
              <a:gs pos="0">
                <a:srgbClr val="FFFFB3"/>
              </a:gs>
              <a:gs pos="20000">
                <a:srgbClr val="FFC000"/>
              </a:gs>
              <a:gs pos="100000">
                <a:srgbClr val="EF930B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spcBef>
                <a:spcPts val="8000"/>
              </a:spcBef>
            </a:pPr>
            <a:r>
              <a:rPr lang="fr-FR" b="1" dirty="0">
                <a:solidFill>
                  <a:srgbClr val="ECE9F7"/>
                </a:solidFill>
              </a:rPr>
              <a:t>1</a:t>
            </a:r>
            <a:r>
              <a:rPr lang="fr-FR" b="1" baseline="30000" dirty="0">
                <a:solidFill>
                  <a:srgbClr val="ECE9F7"/>
                </a:solidFill>
              </a:rPr>
              <a:t>ère</a:t>
            </a:r>
            <a:r>
              <a:rPr lang="fr-FR" b="1" dirty="0">
                <a:solidFill>
                  <a:srgbClr val="ECE9F7"/>
                </a:solidFill>
              </a:rPr>
              <a:t> année CAP</a:t>
            </a:r>
            <a:r>
              <a:rPr lang="fr-FR" dirty="0">
                <a:solidFill>
                  <a:srgbClr val="ECE9F7"/>
                </a:solidFill>
              </a:rPr>
              <a:t> 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7221740" y="3356992"/>
            <a:ext cx="1777197" cy="646331"/>
          </a:xfrm>
          <a:prstGeom prst="rect">
            <a:avLst/>
          </a:prstGeom>
          <a:gradFill>
            <a:gsLst>
              <a:gs pos="0">
                <a:srgbClr val="69FB05"/>
              </a:gs>
              <a:gs pos="100000">
                <a:srgbClr val="1B4018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 anchorCtr="1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Terminale </a:t>
            </a:r>
          </a:p>
          <a:p>
            <a:r>
              <a:rPr lang="fr-FR" dirty="0">
                <a:solidFill>
                  <a:schemeClr val="bg1"/>
                </a:solidFill>
              </a:rPr>
              <a:t>BAC général </a:t>
            </a:r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5076056" y="3380799"/>
            <a:ext cx="1951033" cy="646331"/>
          </a:xfrm>
          <a:prstGeom prst="rect">
            <a:avLst/>
          </a:prstGeom>
          <a:gradFill>
            <a:gsLst>
              <a:gs pos="26700">
                <a:srgbClr val="0070C0"/>
              </a:gs>
              <a:gs pos="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Terminale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BAC techno </a:t>
            </a:r>
          </a:p>
        </p:txBody>
      </p:sp>
      <p:sp>
        <p:nvSpPr>
          <p:cNvPr id="117780" name="Oval 20"/>
          <p:cNvSpPr>
            <a:spLocks noChangeArrowheads="1"/>
          </p:cNvSpPr>
          <p:nvPr/>
        </p:nvSpPr>
        <p:spPr bwMode="auto">
          <a:xfrm>
            <a:off x="1536075" y="765175"/>
            <a:ext cx="6572297" cy="503238"/>
          </a:xfrm>
          <a:prstGeom prst="ellipse">
            <a:avLst/>
          </a:prstGeom>
          <a:solidFill>
            <a:srgbClr val="ECE9F7"/>
          </a:solidFill>
          <a:ln w="9525">
            <a:solidFill>
              <a:srgbClr val="76BB7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>
                <a:solidFill>
                  <a:srgbClr val="000000"/>
                </a:solidFill>
              </a:rPr>
              <a:t>VIE ACTIVE</a:t>
            </a: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4174524" y="1844675"/>
            <a:ext cx="2160588" cy="792163"/>
          </a:xfrm>
          <a:prstGeom prst="rect">
            <a:avLst/>
          </a:prstGeom>
          <a:gradFill flip="none" rotWithShape="1">
            <a:gsLst>
              <a:gs pos="52000">
                <a:srgbClr val="00B0F0"/>
              </a:gs>
              <a:gs pos="0">
                <a:srgbClr val="69FB05"/>
              </a:gs>
              <a:gs pos="100000">
                <a:srgbClr val="C22098"/>
              </a:gs>
            </a:gsLst>
            <a:lin ang="108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BUT, Licence</a:t>
            </a:r>
          </a:p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2 ou 3 ans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6838349" y="1714488"/>
            <a:ext cx="1800225" cy="936625"/>
          </a:xfrm>
          <a:prstGeom prst="rect">
            <a:avLst/>
          </a:prstGeom>
          <a:gradFill>
            <a:gsLst>
              <a:gs pos="0">
                <a:srgbClr val="69FB05"/>
              </a:gs>
              <a:gs pos="100000">
                <a:srgbClr val="0070C0"/>
              </a:gs>
              <a:gs pos="100000">
                <a:srgbClr val="02279C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Universités</a:t>
            </a:r>
          </a:p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Grandes Écoles</a:t>
            </a:r>
          </a:p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5 ans et plus </a:t>
            </a:r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 flipV="1">
            <a:off x="6893927" y="5869946"/>
            <a:ext cx="0" cy="416571"/>
          </a:xfrm>
          <a:prstGeom prst="line">
            <a:avLst/>
          </a:prstGeom>
          <a:noFill/>
          <a:ln w="57150">
            <a:gradFill>
              <a:gsLst>
                <a:gs pos="0">
                  <a:srgbClr val="002060"/>
                </a:gs>
                <a:gs pos="27000">
                  <a:schemeClr val="tx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 flipV="1">
            <a:off x="6036670" y="4759523"/>
            <a:ext cx="0" cy="169675"/>
          </a:xfrm>
          <a:prstGeom prst="line">
            <a:avLst/>
          </a:prstGeom>
          <a:noFill/>
          <a:ln w="57150">
            <a:solidFill>
              <a:srgbClr val="86D0D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 flipH="1" flipV="1">
            <a:off x="8028383" y="4759523"/>
            <a:ext cx="1" cy="181644"/>
          </a:xfrm>
          <a:prstGeom prst="line">
            <a:avLst/>
          </a:prstGeom>
          <a:noFill/>
          <a:ln w="57150">
            <a:gradFill>
              <a:gsLst>
                <a:gs pos="0">
                  <a:srgbClr val="002060"/>
                </a:gs>
                <a:gs pos="47000">
                  <a:srgbClr val="ECE9F7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 flipV="1">
            <a:off x="8028383" y="2643180"/>
            <a:ext cx="1" cy="737615"/>
          </a:xfrm>
          <a:prstGeom prst="line">
            <a:avLst/>
          </a:prstGeom>
          <a:noFill/>
          <a:ln w="57150">
            <a:gradFill>
              <a:gsLst>
                <a:gs pos="0">
                  <a:srgbClr val="69FB05"/>
                </a:gs>
                <a:gs pos="100000">
                  <a:srgbClr val="00194C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3" name="Line 33"/>
          <p:cNvSpPr>
            <a:spLocks noChangeShapeType="1"/>
          </p:cNvSpPr>
          <p:nvPr/>
        </p:nvSpPr>
        <p:spPr bwMode="auto">
          <a:xfrm flipV="1">
            <a:off x="5975870" y="2640330"/>
            <a:ext cx="2020" cy="747712"/>
          </a:xfrm>
          <a:prstGeom prst="line">
            <a:avLst/>
          </a:prstGeom>
          <a:noFill/>
          <a:ln w="57150">
            <a:gradFill>
              <a:gsLst>
                <a:gs pos="0">
                  <a:srgbClr val="0070C0"/>
                </a:gs>
                <a:gs pos="29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7" name="Line 37"/>
          <p:cNvSpPr>
            <a:spLocks noChangeShapeType="1"/>
          </p:cNvSpPr>
          <p:nvPr/>
        </p:nvSpPr>
        <p:spPr bwMode="auto">
          <a:xfrm flipH="1" flipV="1">
            <a:off x="3635895" y="1268411"/>
            <a:ext cx="15859" cy="2112386"/>
          </a:xfrm>
          <a:prstGeom prst="line">
            <a:avLst/>
          </a:prstGeom>
          <a:noFill/>
          <a:ln w="57150">
            <a:gradFill>
              <a:gsLst>
                <a:gs pos="0">
                  <a:srgbClr val="C22098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8" name="Line 38"/>
          <p:cNvSpPr>
            <a:spLocks noChangeShapeType="1"/>
          </p:cNvSpPr>
          <p:nvPr/>
        </p:nvSpPr>
        <p:spPr bwMode="auto">
          <a:xfrm flipH="1" flipV="1">
            <a:off x="5327049" y="1268413"/>
            <a:ext cx="0" cy="576262"/>
          </a:xfrm>
          <a:prstGeom prst="line">
            <a:avLst/>
          </a:prstGeom>
          <a:noFill/>
          <a:ln w="57150">
            <a:gradFill>
              <a:gsLst>
                <a:gs pos="0">
                  <a:srgbClr val="3004EA"/>
                </a:gs>
                <a:gs pos="50000">
                  <a:srgbClr val="ECE9F7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9" name="Line 39"/>
          <p:cNvSpPr>
            <a:spLocks noChangeShapeType="1"/>
          </p:cNvSpPr>
          <p:nvPr/>
        </p:nvSpPr>
        <p:spPr bwMode="auto">
          <a:xfrm flipV="1">
            <a:off x="7536868" y="1142984"/>
            <a:ext cx="0" cy="571502"/>
          </a:xfrm>
          <a:prstGeom prst="line">
            <a:avLst/>
          </a:prstGeom>
          <a:noFill/>
          <a:ln w="57150">
            <a:gradFill>
              <a:gsLst>
                <a:gs pos="0">
                  <a:srgbClr val="002060"/>
                </a:gs>
                <a:gs pos="47000">
                  <a:srgbClr val="ECE9F7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3" name="Line 43"/>
          <p:cNvSpPr>
            <a:spLocks noChangeShapeType="1"/>
          </p:cNvSpPr>
          <p:nvPr/>
        </p:nvSpPr>
        <p:spPr bwMode="auto">
          <a:xfrm>
            <a:off x="2051844" y="5143512"/>
            <a:ext cx="215900" cy="0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4" name="Line 44"/>
          <p:cNvSpPr>
            <a:spLocks noChangeShapeType="1"/>
          </p:cNvSpPr>
          <p:nvPr/>
        </p:nvSpPr>
        <p:spPr bwMode="auto">
          <a:xfrm>
            <a:off x="2018851" y="4333744"/>
            <a:ext cx="743571" cy="1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6" name="Line 46"/>
          <p:cNvSpPr>
            <a:spLocks noChangeShapeType="1"/>
          </p:cNvSpPr>
          <p:nvPr/>
        </p:nvSpPr>
        <p:spPr bwMode="auto">
          <a:xfrm>
            <a:off x="4536472" y="4293096"/>
            <a:ext cx="537371" cy="0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7" name="Line 47"/>
          <p:cNvSpPr>
            <a:spLocks noChangeShapeType="1"/>
          </p:cNvSpPr>
          <p:nvPr/>
        </p:nvSpPr>
        <p:spPr bwMode="auto">
          <a:xfrm flipV="1">
            <a:off x="3707904" y="2636837"/>
            <a:ext cx="538058" cy="743959"/>
          </a:xfrm>
          <a:prstGeom prst="line">
            <a:avLst/>
          </a:prstGeom>
          <a:noFill/>
          <a:ln w="57150">
            <a:gradFill>
              <a:gsLst>
                <a:gs pos="0">
                  <a:srgbClr val="C22098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8" name="Line 48"/>
          <p:cNvSpPr>
            <a:spLocks noChangeShapeType="1"/>
          </p:cNvSpPr>
          <p:nvPr/>
        </p:nvSpPr>
        <p:spPr bwMode="auto">
          <a:xfrm flipV="1">
            <a:off x="3958624" y="1732280"/>
            <a:ext cx="0" cy="1655762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9" name="Line 49"/>
          <p:cNvSpPr>
            <a:spLocks noChangeShapeType="1"/>
          </p:cNvSpPr>
          <p:nvPr/>
        </p:nvSpPr>
        <p:spPr bwMode="auto">
          <a:xfrm flipV="1">
            <a:off x="6335112" y="2143116"/>
            <a:ext cx="495306" cy="39684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11" name="Line 51"/>
          <p:cNvSpPr>
            <a:spLocks noChangeShapeType="1"/>
          </p:cNvSpPr>
          <p:nvPr/>
        </p:nvSpPr>
        <p:spPr bwMode="auto">
          <a:xfrm>
            <a:off x="3958625" y="1758542"/>
            <a:ext cx="2863864" cy="14274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3203848" y="44624"/>
            <a:ext cx="5911770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Les itinéraires de formation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625942" y="12594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fr-FR" b="1" dirty="0">
                <a:solidFill>
                  <a:srgbClr val="B08600"/>
                </a:solidFill>
              </a:rPr>
              <a:t>2 ans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483768" y="1332057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r"/>
            <a:r>
              <a:rPr lang="fr-FR" b="1" dirty="0">
                <a:solidFill>
                  <a:srgbClr val="CC1EB3"/>
                </a:solidFill>
              </a:rPr>
              <a:t>3 ans</a:t>
            </a:r>
            <a:br>
              <a:rPr lang="fr-FR" b="1" dirty="0">
                <a:solidFill>
                  <a:srgbClr val="CC1EB3"/>
                </a:solidFill>
              </a:rPr>
            </a:br>
            <a:r>
              <a:rPr lang="fr-FR" sz="1400" b="1" dirty="0">
                <a:solidFill>
                  <a:srgbClr val="CC1EB3"/>
                </a:solidFill>
              </a:rPr>
              <a:t>niveau BAC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393727" y="1201151"/>
            <a:ext cx="142876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fr-FR" b="1" dirty="0">
                <a:solidFill>
                  <a:srgbClr val="000082"/>
                </a:solidFill>
              </a:rPr>
              <a:t>5 ans</a:t>
            </a:r>
            <a:br>
              <a:rPr lang="fr-FR" b="1" dirty="0">
                <a:solidFill>
                  <a:srgbClr val="000082"/>
                </a:solidFill>
              </a:rPr>
            </a:br>
            <a:r>
              <a:rPr lang="fr-FR" sz="1400" b="1" dirty="0">
                <a:solidFill>
                  <a:srgbClr val="000082"/>
                </a:solidFill>
              </a:rPr>
              <a:t>BAC+2 ou +3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608306" y="107154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fr-FR" b="1" dirty="0">
                <a:solidFill>
                  <a:srgbClr val="3F9802"/>
                </a:solidFill>
              </a:rPr>
              <a:t>8 ans et plus</a:t>
            </a:r>
            <a:br>
              <a:rPr lang="fr-FR" b="1" dirty="0">
                <a:solidFill>
                  <a:srgbClr val="3F9802"/>
                </a:solidFill>
              </a:rPr>
            </a:br>
            <a:r>
              <a:rPr lang="fr-FR" sz="1400" b="1" dirty="0">
                <a:solidFill>
                  <a:srgbClr val="3F9802"/>
                </a:solidFill>
              </a:rPr>
              <a:t>BAC +5</a:t>
            </a: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2771800" y="3380799"/>
            <a:ext cx="1755774" cy="646331"/>
          </a:xfrm>
          <a:prstGeom prst="rect">
            <a:avLst/>
          </a:prstGeom>
          <a:gradFill>
            <a:gsLst>
              <a:gs pos="0">
                <a:srgbClr val="EB79DB"/>
              </a:gs>
              <a:gs pos="77000">
                <a:srgbClr val="C22098"/>
              </a:gs>
              <a:gs pos="100000">
                <a:srgbClr val="6E185E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fr-FR" dirty="0"/>
              <a:t>Terminale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BAC  pro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266979" y="4149080"/>
            <a:ext cx="1728787" cy="369332"/>
          </a:xfrm>
          <a:prstGeom prst="rect">
            <a:avLst/>
          </a:prstGeom>
          <a:gradFill>
            <a:gsLst>
              <a:gs pos="0">
                <a:srgbClr val="FFFFB3"/>
              </a:gs>
              <a:gs pos="20000">
                <a:srgbClr val="FFC000"/>
              </a:gs>
              <a:gs pos="100000">
                <a:srgbClr val="EF930B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spcBef>
                <a:spcPts val="8000"/>
              </a:spcBef>
            </a:pPr>
            <a:r>
              <a:rPr lang="fr-FR" b="1" dirty="0">
                <a:solidFill>
                  <a:srgbClr val="ECE9F7"/>
                </a:solidFill>
              </a:rPr>
              <a:t>2</a:t>
            </a:r>
            <a:r>
              <a:rPr lang="fr-FR" b="1" baseline="30000" dirty="0">
                <a:solidFill>
                  <a:srgbClr val="ECE9F7"/>
                </a:solidFill>
              </a:rPr>
              <a:t>ème</a:t>
            </a:r>
            <a:r>
              <a:rPr lang="fr-FR" b="1" dirty="0">
                <a:solidFill>
                  <a:srgbClr val="ECE9F7"/>
                </a:solidFill>
              </a:rPr>
              <a:t> année CAP</a:t>
            </a:r>
            <a:r>
              <a:rPr lang="fr-FR" dirty="0">
                <a:solidFill>
                  <a:srgbClr val="ECE9F7"/>
                </a:solidFill>
              </a:rPr>
              <a:t> 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2762422" y="4149080"/>
            <a:ext cx="1755774" cy="369332"/>
          </a:xfrm>
          <a:prstGeom prst="rect">
            <a:avLst/>
          </a:prstGeom>
          <a:gradFill>
            <a:gsLst>
              <a:gs pos="0">
                <a:srgbClr val="EB79DB"/>
              </a:gs>
              <a:gs pos="77000">
                <a:srgbClr val="C22098"/>
              </a:gs>
              <a:gs pos="100000">
                <a:srgbClr val="6E185E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BAC  pro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5084442" y="4166066"/>
            <a:ext cx="1951033" cy="615553"/>
          </a:xfrm>
          <a:prstGeom prst="rect">
            <a:avLst/>
          </a:prstGeom>
          <a:gradFill>
            <a:gsLst>
              <a:gs pos="26700">
                <a:srgbClr val="0070C0"/>
              </a:gs>
              <a:gs pos="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1ère  BAC techno 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</a:rPr>
              <a:t>STI2D, STI2A, STMG...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7196374" y="4159290"/>
            <a:ext cx="1777197" cy="615553"/>
          </a:xfrm>
          <a:prstGeom prst="rect">
            <a:avLst/>
          </a:prstGeom>
          <a:gradFill>
            <a:gsLst>
              <a:gs pos="0">
                <a:srgbClr val="69FB05"/>
              </a:gs>
              <a:gs pos="100000">
                <a:srgbClr val="1B4018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 anchorCtr="1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1ère BAC général</a:t>
            </a:r>
          </a:p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54" name="Line 33"/>
          <p:cNvSpPr>
            <a:spLocks noChangeShapeType="1"/>
          </p:cNvSpPr>
          <p:nvPr/>
        </p:nvSpPr>
        <p:spPr bwMode="auto">
          <a:xfrm flipV="1">
            <a:off x="5977890" y="2636836"/>
            <a:ext cx="1402422" cy="751205"/>
          </a:xfrm>
          <a:prstGeom prst="line">
            <a:avLst/>
          </a:prstGeom>
          <a:noFill/>
          <a:ln w="57150">
            <a:gradFill>
              <a:gsLst>
                <a:gs pos="0">
                  <a:srgbClr val="0070C0"/>
                </a:gs>
                <a:gs pos="29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 flipV="1">
            <a:off x="6030342" y="3979405"/>
            <a:ext cx="0" cy="169675"/>
          </a:xfrm>
          <a:prstGeom prst="line">
            <a:avLst/>
          </a:prstGeom>
          <a:noFill/>
          <a:ln w="57150">
            <a:solidFill>
              <a:srgbClr val="86D0D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6" name="Line 30"/>
          <p:cNvSpPr>
            <a:spLocks noChangeShapeType="1"/>
          </p:cNvSpPr>
          <p:nvPr/>
        </p:nvSpPr>
        <p:spPr bwMode="auto">
          <a:xfrm flipH="1" flipV="1">
            <a:off x="8028382" y="3984422"/>
            <a:ext cx="1" cy="181644"/>
          </a:xfrm>
          <a:prstGeom prst="line">
            <a:avLst/>
          </a:prstGeom>
          <a:noFill/>
          <a:ln w="57150">
            <a:gradFill>
              <a:gsLst>
                <a:gs pos="0">
                  <a:srgbClr val="002060"/>
                </a:gs>
                <a:gs pos="47000">
                  <a:srgbClr val="ECE9F7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4" grpId="0" animBg="1"/>
      <p:bldP spid="117788" grpId="0" animBg="1"/>
      <p:bldP spid="117796" grpId="0" animBg="1"/>
      <p:bldP spid="117794" grpId="0" animBg="1"/>
      <p:bldP spid="117784" grpId="0" animBg="1"/>
      <p:bldP spid="117785" grpId="0" animBg="1"/>
      <p:bldP spid="117771" grpId="0" animBg="1"/>
      <p:bldP spid="117773" grpId="0" animBg="1"/>
      <p:bldP spid="117775" grpId="0" animBg="1"/>
      <p:bldP spid="117776" grpId="0" animBg="1"/>
      <p:bldP spid="117777" grpId="0" animBg="1"/>
      <p:bldP spid="117781" grpId="0" animBg="1"/>
      <p:bldP spid="117782" grpId="0" animBg="1"/>
      <p:bldP spid="117786" grpId="0" animBg="1"/>
      <p:bldP spid="117789" grpId="0" animBg="1"/>
      <p:bldP spid="117790" grpId="0" animBg="1"/>
      <p:bldP spid="117792" grpId="0" animBg="1"/>
      <p:bldP spid="117793" grpId="0" animBg="1"/>
      <p:bldP spid="117797" grpId="0" animBg="1"/>
      <p:bldP spid="117798" grpId="0" animBg="1"/>
      <p:bldP spid="117799" grpId="0" animBg="1"/>
      <p:bldP spid="117803" grpId="0" animBg="1"/>
      <p:bldP spid="117804" grpId="0" animBg="1"/>
      <p:bldP spid="117806" grpId="0" animBg="1"/>
      <p:bldP spid="117807" grpId="0" animBg="1"/>
      <p:bldP spid="117808" grpId="0" animBg="1"/>
      <p:bldP spid="117809" grpId="0" animBg="1"/>
      <p:bldP spid="117811" grpId="0" animBg="1"/>
      <p:bldP spid="46" grpId="0"/>
      <p:bldP spid="47" grpId="0"/>
      <p:bldP spid="48" grpId="0"/>
      <p:bldP spid="49" grpId="0"/>
      <p:bldP spid="117778" grpId="0" animBg="1"/>
      <p:bldP spid="45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060848"/>
            <a:ext cx="7772400" cy="30963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LYCEE</a:t>
            </a:r>
            <a:b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Seconde PROFESSIONNELLE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27784" y="190985"/>
            <a:ext cx="6552108" cy="129379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32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CHOISIR </a:t>
            </a:r>
            <a:br>
              <a:rPr lang="fr-FR" sz="32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32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LA VOIE PROFESSIONNELLE , c'est…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2910" y="1988840"/>
            <a:ext cx="8321578" cy="400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58763">
              <a:lnSpc>
                <a:spcPct val="112000"/>
              </a:lnSpc>
              <a:spcAft>
                <a:spcPts val="400"/>
              </a:spcAft>
              <a:buClr>
                <a:srgbClr val="1036A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Préférer  un 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enseignement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pratique</a:t>
            </a:r>
            <a:r>
              <a:rPr lang="fr-FR" sz="2400" b="1" dirty="0">
                <a:ln w="900" cmpd="sng">
                  <a:solidFill>
                    <a:srgbClr val="EB79DB"/>
                  </a:solidFill>
                  <a:prstDash val="solid"/>
                </a:ln>
                <a:solidFill>
                  <a:srgbClr val="1036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et</a:t>
            </a:r>
            <a:r>
              <a:rPr lang="fr-FR" sz="2400" b="1" dirty="0">
                <a:ln w="900" cmpd="sng">
                  <a:solidFill>
                    <a:srgbClr val="EB79DB"/>
                  </a:solidFill>
                  <a:prstDash val="solid"/>
                </a:ln>
                <a:solidFill>
                  <a:srgbClr val="1036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concret :</a:t>
            </a:r>
          </a:p>
          <a:p>
            <a:pPr marL="15875">
              <a:lnSpc>
                <a:spcPct val="112000"/>
              </a:lnSpc>
              <a:spcAft>
                <a:spcPts val="400"/>
              </a:spcAft>
              <a:buClr>
                <a:schemeClr val="accent1">
                  <a:lumMod val="40000"/>
                  <a:lumOff val="60000"/>
                </a:schemeClr>
              </a:buClr>
              <a:tabLst>
                <a:tab pos="536575" algn="l"/>
              </a:tabLst>
            </a:pPr>
            <a:r>
              <a:rPr lang="fr-FR" sz="2400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	CAP : 16 semaines de stage sur 2 ans</a:t>
            </a:r>
          </a:p>
          <a:p>
            <a:pPr marL="15875">
              <a:lnSpc>
                <a:spcPct val="112000"/>
              </a:lnSpc>
              <a:spcAft>
                <a:spcPts val="2000"/>
              </a:spcAft>
              <a:buClr>
                <a:schemeClr val="accent1">
                  <a:lumMod val="40000"/>
                  <a:lumOff val="60000"/>
                </a:schemeClr>
              </a:buClr>
              <a:tabLst>
                <a:tab pos="536575" algn="l"/>
              </a:tabLst>
            </a:pPr>
            <a:r>
              <a:rPr lang="fr-FR" sz="2400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	Bac Pro : 22 semaines de stage sur 3 ans</a:t>
            </a:r>
          </a:p>
          <a:p>
            <a:pPr marL="274638" indent="-258763">
              <a:lnSpc>
                <a:spcPct val="150000"/>
              </a:lnSpc>
              <a:spcAft>
                <a:spcPts val="20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Progresser dans son parcours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au rythme des diplômes</a:t>
            </a:r>
          </a:p>
          <a:p>
            <a:pPr marL="274638" indent="-258763">
              <a:lnSpc>
                <a:spcPct val="150000"/>
              </a:lnSpc>
              <a:spcAft>
                <a:spcPts val="20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Tisser un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lien</a:t>
            </a:r>
            <a:r>
              <a:rPr lang="fr-FR" sz="2400" b="1" dirty="0">
                <a:ln w="900" cmpd="sng">
                  <a:solidFill>
                    <a:srgbClr val="EB79DB"/>
                  </a:solidFill>
                  <a:prstDash val="solid"/>
                </a:ln>
                <a:solidFill>
                  <a:srgbClr val="C22098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avec le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monde professionnel</a:t>
            </a:r>
          </a:p>
          <a:p>
            <a:pPr marL="274638" indent="-258763">
              <a:lnSpc>
                <a:spcPct val="150000"/>
              </a:lnSpc>
              <a:spcAft>
                <a:spcPts val="20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Avoir la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possibilité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d'intégrer la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vie</a:t>
            </a:r>
            <a:r>
              <a:rPr lang="fr-FR" sz="2400" dirty="0"/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active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plus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rapidement</a:t>
            </a:r>
            <a:r>
              <a:rPr lang="fr-FR" sz="2400" dirty="0"/>
              <a:t>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2279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51720" y="6063679"/>
            <a:ext cx="54726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9FB05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194C"/>
                </a:solidFill>
              </a:rPr>
              <a:t>Plus de 200 CAP et 50 Bac Pro  différents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888432"/>
          </a:xfrm>
        </p:spPr>
        <p:txBody>
          <a:bodyPr>
            <a:noAutofit/>
          </a:bodyPr>
          <a:lstStyle/>
          <a:p>
            <a:r>
              <a:rPr lang="fr-FR" sz="4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S’orienter vers la voie générale et </a:t>
            </a:r>
            <a:br>
              <a:rPr lang="fr-FR" sz="4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technologique en 2025</a:t>
            </a:r>
          </a:p>
        </p:txBody>
      </p:sp>
    </p:spTree>
    <p:extLst>
      <p:ext uri="{BB962C8B-B14F-4D97-AF65-F5344CB8AC3E}">
        <p14:creationId xmlns:p14="http://schemas.microsoft.com/office/powerpoint/2010/main" val="260009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99792" y="277813"/>
            <a:ext cx="6444208" cy="129379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CHOISIR LA VOIE GENERALE ET TECHNOLOGIQUE, c'est…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2910" y="1907535"/>
            <a:ext cx="6929486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58763">
              <a:lnSpc>
                <a:spcPct val="150000"/>
              </a:lnSpc>
              <a:spcAft>
                <a:spcPts val="15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Apprendre à</a:t>
            </a:r>
            <a:r>
              <a:rPr lang="fr-FR" sz="2400" dirty="0">
                <a:solidFill>
                  <a:srgbClr val="2892A0"/>
                </a:solidFill>
              </a:rPr>
              <a:t> 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gérer</a:t>
            </a:r>
            <a:r>
              <a:rPr lang="fr-F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son</a:t>
            </a:r>
            <a:r>
              <a:rPr lang="fr-F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temps</a:t>
            </a:r>
            <a:r>
              <a:rPr lang="fr-F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devenir autonome</a:t>
            </a:r>
          </a:p>
          <a:p>
            <a:pPr marL="274638" indent="-258763">
              <a:lnSpc>
                <a:spcPct val="150000"/>
              </a:lnSpc>
              <a:spcAft>
                <a:spcPts val="15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Préparer ses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choix d'orientation</a:t>
            </a:r>
          </a:p>
          <a:p>
            <a:pPr marL="274638" indent="-258763">
              <a:lnSpc>
                <a:spcPct val="150000"/>
              </a:lnSpc>
              <a:spcAft>
                <a:spcPts val="15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Recevoir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une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culture générale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avec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profil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particulier</a:t>
            </a:r>
            <a:r>
              <a:rPr lang="fr-FR" sz="2400" dirty="0">
                <a:solidFill>
                  <a:srgbClr val="2892A0"/>
                </a:solidFill>
              </a:rPr>
              <a:t> (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Sciences, Lettres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</a:t>
            </a:r>
            <a:r>
              <a:rPr lang="fr-FR" sz="2400" dirty="0"/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Langues, SES</a:t>
            </a:r>
            <a:r>
              <a:rPr lang="fr-FR" sz="2400" dirty="0">
                <a:solidFill>
                  <a:srgbClr val="2892A0"/>
                </a:solidFill>
              </a:rPr>
              <a:t>)</a:t>
            </a:r>
          </a:p>
          <a:p>
            <a:pPr marL="274638" indent="-258763">
              <a:lnSpc>
                <a:spcPct val="150000"/>
              </a:lnSpc>
              <a:spcAft>
                <a:spcPts val="15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Développer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qualités d'analyse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</a:t>
            </a:r>
            <a:r>
              <a:rPr lang="fr-FR" sz="2400" dirty="0"/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 réflexion</a:t>
            </a:r>
            <a:r>
              <a:rPr lang="fr-FR" sz="2400" dirty="0">
                <a:solidFill>
                  <a:schemeClr val="bg1"/>
                </a:solidFill>
              </a:rPr>
              <a:t>,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goût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pour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l'abstraction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91680" y="6135687"/>
            <a:ext cx="583264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9FB05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i="1">
                <a:solidFill>
                  <a:srgbClr val="00194C"/>
                </a:solidFill>
              </a:defRPr>
            </a:lvl1pPr>
          </a:lstStyle>
          <a:p>
            <a:r>
              <a:rPr lang="fr-FR" dirty="0"/>
              <a:t>1 classe de Seconde de détermination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220684-9F56-4B6B-9C86-FD0B8E73E416}"/>
              </a:ext>
            </a:extLst>
          </p:cNvPr>
          <p:cNvSpPr/>
          <p:nvPr/>
        </p:nvSpPr>
        <p:spPr>
          <a:xfrm>
            <a:off x="1240389" y="1916832"/>
            <a:ext cx="7418231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>
              <a:solidFill>
                <a:srgbClr val="002060"/>
              </a:solidFill>
            </a:endParaRPr>
          </a:p>
          <a:p>
            <a:r>
              <a:rPr lang="fr-FR" sz="2100" b="1" dirty="0">
                <a:solidFill>
                  <a:srgbClr val="002060"/>
                </a:solidFill>
              </a:rPr>
              <a:t>Pour qui ?</a:t>
            </a:r>
            <a:endParaRPr lang="fr-FR" sz="2400" b="1" dirty="0">
              <a:solidFill>
                <a:srgbClr val="002060"/>
              </a:solidFill>
            </a:endParaRPr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</a:rPr>
              <a:t>Élève qui envisage de faire des études supérieures</a:t>
            </a:r>
          </a:p>
          <a:p>
            <a:r>
              <a:rPr lang="fr-FR" sz="1350" b="1" dirty="0">
                <a:solidFill>
                  <a:srgbClr val="002060"/>
                </a:solidFill>
              </a:rPr>
              <a:t> </a:t>
            </a:r>
          </a:p>
          <a:p>
            <a:r>
              <a:rPr lang="fr-FR" sz="2100" b="1" dirty="0">
                <a:solidFill>
                  <a:srgbClr val="002060"/>
                </a:solidFill>
                <a:cs typeface="Times New Roman" panose="02020603050405020304" pitchFamily="18" charset="0"/>
              </a:rPr>
              <a:t>Étudier au lycée général et technologique, c’est : 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Acquérir une culture générale et technologique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Développer une capacité de réflexion théorique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Renforcer savoirs et compétences à travers une spécialisation progressive 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Se préparer à faire des études supérieures (minimum bac+2)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2793" y="1484783"/>
            <a:ext cx="7564538" cy="59327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La voie générale et technologique </a:t>
            </a:r>
            <a:br>
              <a:rPr lang="fr-FR" b="1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47D5893-62DA-47EF-8875-69191AE4C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" y="6021288"/>
            <a:ext cx="521905" cy="72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C0B188-B867-4462-B058-DC95D9213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3" y="6021288"/>
            <a:ext cx="699888" cy="72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2C2F608-E385-465F-AE7A-DAB40C2955BB}"/>
              </a:ext>
            </a:extLst>
          </p:cNvPr>
          <p:cNvSpPr txBox="1"/>
          <p:nvPr/>
        </p:nvSpPr>
        <p:spPr>
          <a:xfrm>
            <a:off x="107504" y="9186"/>
            <a:ext cx="871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0082"/>
                </a:solidFill>
              </a:rPr>
              <a:t>          </a:t>
            </a:r>
            <a:r>
              <a:rPr lang="fr-FR" sz="3200" b="1" dirty="0">
                <a:solidFill>
                  <a:srgbClr val="000082"/>
                </a:solidFill>
              </a:rPr>
              <a:t>LA SECONDE GÉNÉRALE ET TECHNOLOGIQUE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B32037-3C35-4AE8-827C-2E6FB83B521D}"/>
              </a:ext>
            </a:extLst>
          </p:cNvPr>
          <p:cNvSpPr txBox="1"/>
          <p:nvPr/>
        </p:nvSpPr>
        <p:spPr>
          <a:xfrm>
            <a:off x="428625" y="1038470"/>
            <a:ext cx="3388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0082"/>
                </a:solidFill>
              </a:rPr>
              <a:t>26,5 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257B7-BC1D-4688-9E13-2CCCE6D43E87}"/>
              </a:ext>
            </a:extLst>
          </p:cNvPr>
          <p:cNvSpPr/>
          <p:nvPr/>
        </p:nvSpPr>
        <p:spPr>
          <a:xfrm>
            <a:off x="4171950" y="577930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Français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4F2FE-0E22-4499-9B34-A4DC7072387A}"/>
              </a:ext>
            </a:extLst>
          </p:cNvPr>
          <p:cNvSpPr/>
          <p:nvPr/>
        </p:nvSpPr>
        <p:spPr>
          <a:xfrm>
            <a:off x="8077200" y="577930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4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FC039E-697E-47DE-8241-4327EA167257}"/>
              </a:ext>
            </a:extLst>
          </p:cNvPr>
          <p:cNvSpPr/>
          <p:nvPr/>
        </p:nvSpPr>
        <p:spPr>
          <a:xfrm>
            <a:off x="4171950" y="888399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Mathématiques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D4DE62-5590-4A44-9448-FDAB86223B2B}"/>
              </a:ext>
            </a:extLst>
          </p:cNvPr>
          <p:cNvSpPr/>
          <p:nvPr/>
        </p:nvSpPr>
        <p:spPr>
          <a:xfrm>
            <a:off x="8077200" y="888399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4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441F01-98C5-4087-A8E2-7DA549E5AEFA}"/>
              </a:ext>
            </a:extLst>
          </p:cNvPr>
          <p:cNvSpPr/>
          <p:nvPr/>
        </p:nvSpPr>
        <p:spPr>
          <a:xfrm>
            <a:off x="4171950" y="1205190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Langues vivantes A et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DF029-49B5-4356-80CF-F18231811DF9}"/>
              </a:ext>
            </a:extLst>
          </p:cNvPr>
          <p:cNvSpPr/>
          <p:nvPr/>
        </p:nvSpPr>
        <p:spPr>
          <a:xfrm>
            <a:off x="8077200" y="1205190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5,5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E680F-5465-46FB-88BF-964C533FEE1C}"/>
              </a:ext>
            </a:extLst>
          </p:cNvPr>
          <p:cNvSpPr/>
          <p:nvPr/>
        </p:nvSpPr>
        <p:spPr>
          <a:xfrm>
            <a:off x="4171950" y="1517218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Histoire – Géographie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04367-1BE3-4A88-9B03-1F45FD98A94C}"/>
              </a:ext>
            </a:extLst>
          </p:cNvPr>
          <p:cNvSpPr/>
          <p:nvPr/>
        </p:nvSpPr>
        <p:spPr>
          <a:xfrm>
            <a:off x="8077200" y="1517218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3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D1DB1B-9348-4708-86FE-33E4E0CAA6BA}"/>
              </a:ext>
            </a:extLst>
          </p:cNvPr>
          <p:cNvSpPr/>
          <p:nvPr/>
        </p:nvSpPr>
        <p:spPr>
          <a:xfrm>
            <a:off x="4171950" y="1834009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chemeClr val="tx1"/>
                </a:solidFill>
              </a:rPr>
              <a:t>Physique - Chimie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75201C-C34C-4479-A013-6F61E89A9301}"/>
              </a:ext>
            </a:extLst>
          </p:cNvPr>
          <p:cNvSpPr/>
          <p:nvPr/>
        </p:nvSpPr>
        <p:spPr>
          <a:xfrm>
            <a:off x="8077200" y="1834009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3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15F628-7F2F-4CE3-A7C9-96980D33736B}"/>
              </a:ext>
            </a:extLst>
          </p:cNvPr>
          <p:cNvSpPr/>
          <p:nvPr/>
        </p:nvSpPr>
        <p:spPr>
          <a:xfrm>
            <a:off x="4171950" y="2150020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Sciences de la Vie et de la Terre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CCE917-0F20-4B78-A8D2-BA956E9F3788}"/>
              </a:ext>
            </a:extLst>
          </p:cNvPr>
          <p:cNvSpPr/>
          <p:nvPr/>
        </p:nvSpPr>
        <p:spPr>
          <a:xfrm>
            <a:off x="8077200" y="2150020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99B16A-3B59-4DE0-882A-1C3556EF6CC9}"/>
              </a:ext>
            </a:extLst>
          </p:cNvPr>
          <p:cNvSpPr/>
          <p:nvPr/>
        </p:nvSpPr>
        <p:spPr>
          <a:xfrm>
            <a:off x="4171950" y="3090867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Éducation morale et civique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712735-789F-45AF-B322-EDAA519CAB4E}"/>
              </a:ext>
            </a:extLst>
          </p:cNvPr>
          <p:cNvSpPr/>
          <p:nvPr/>
        </p:nvSpPr>
        <p:spPr>
          <a:xfrm>
            <a:off x="8077200" y="3090867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18*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E8E42-F90B-4F10-9F14-0FBB56B61838}"/>
              </a:ext>
            </a:extLst>
          </p:cNvPr>
          <p:cNvSpPr/>
          <p:nvPr/>
        </p:nvSpPr>
        <p:spPr>
          <a:xfrm>
            <a:off x="4171950" y="2462048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chemeClr val="tx1"/>
                </a:solidFill>
              </a:rPr>
              <a:t>Sciences économiques et sociales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7D2111-853C-4879-9B76-FE9FF9DA1406}"/>
              </a:ext>
            </a:extLst>
          </p:cNvPr>
          <p:cNvSpPr/>
          <p:nvPr/>
        </p:nvSpPr>
        <p:spPr>
          <a:xfrm>
            <a:off x="8077200" y="2462048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85A3AB-1212-4907-BE23-AC0206F6082C}"/>
              </a:ext>
            </a:extLst>
          </p:cNvPr>
          <p:cNvSpPr/>
          <p:nvPr/>
        </p:nvSpPr>
        <p:spPr>
          <a:xfrm>
            <a:off x="4171950" y="2778839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chemeClr val="tx1"/>
                </a:solidFill>
              </a:rPr>
              <a:t>Éducation physique et sportive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1A2683-EC04-4BFB-8EB9-A5AB0D7FF618}"/>
              </a:ext>
            </a:extLst>
          </p:cNvPr>
          <p:cNvSpPr/>
          <p:nvPr/>
        </p:nvSpPr>
        <p:spPr>
          <a:xfrm>
            <a:off x="8077200" y="2778839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7CA09D-A4A9-4C30-96BD-2BDCD63A273F}"/>
              </a:ext>
            </a:extLst>
          </p:cNvPr>
          <p:cNvSpPr/>
          <p:nvPr/>
        </p:nvSpPr>
        <p:spPr>
          <a:xfrm>
            <a:off x="4171950" y="3406878"/>
            <a:ext cx="3905251" cy="3143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</a:rPr>
              <a:t>Sciences numériques et technologie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2F04DD-6607-4CF7-90B1-264F4CF2AD50}"/>
              </a:ext>
            </a:extLst>
          </p:cNvPr>
          <p:cNvSpPr/>
          <p:nvPr/>
        </p:nvSpPr>
        <p:spPr>
          <a:xfrm>
            <a:off x="8077200" y="3406878"/>
            <a:ext cx="542925" cy="314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DF169D7-AD89-4397-97B5-F9C2829BA593}"/>
              </a:ext>
            </a:extLst>
          </p:cNvPr>
          <p:cNvSpPr/>
          <p:nvPr/>
        </p:nvSpPr>
        <p:spPr>
          <a:xfrm>
            <a:off x="428625" y="2677145"/>
            <a:ext cx="3312125" cy="9741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4925" cmpd="sng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/>
              <a:t>ENSEIGNEMENTS COMMUNS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45159C-ED19-4519-87AC-FA924D8F3497}"/>
              </a:ext>
            </a:extLst>
          </p:cNvPr>
          <p:cNvSpPr/>
          <p:nvPr/>
        </p:nvSpPr>
        <p:spPr>
          <a:xfrm>
            <a:off x="62732" y="4095841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82"/>
                </a:solidFill>
              </a:rPr>
              <a:t>L’enseignement de sciences numériques et technologie aide à mieux comprendre les enjeux scientifiques et sociétaux de la science informatique et de ses applications, à adopter un usage réfléchi et raisonné des technologies numériques dans la vie quotidienne et à se préparer aux mutations présentes et à venir de tous les métiers.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25449E-FB29-40EA-8CD4-71AE5164F94F}"/>
              </a:ext>
            </a:extLst>
          </p:cNvPr>
          <p:cNvSpPr txBox="1"/>
          <p:nvPr/>
        </p:nvSpPr>
        <p:spPr>
          <a:xfrm>
            <a:off x="4095750" y="3726509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/>
                </a:solidFill>
              </a:rPr>
              <a:t>* heures /an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F07BE2-AC8F-4178-9183-BA37BD512B76}"/>
              </a:ext>
            </a:extLst>
          </p:cNvPr>
          <p:cNvSpPr/>
          <p:nvPr/>
        </p:nvSpPr>
        <p:spPr>
          <a:xfrm>
            <a:off x="8077199" y="3081946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0,5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0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7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C8E04-C330-4407-AEE2-52639FF1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836712"/>
            <a:ext cx="7283152" cy="1368152"/>
          </a:xfrm>
        </p:spPr>
        <p:txBody>
          <a:bodyPr>
            <a:normAutofit fontScale="90000"/>
          </a:bodyPr>
          <a:lstStyle/>
          <a:p>
            <a:r>
              <a:rPr lang="fr-FR" dirty="0"/>
              <a:t>Des options de la seconde à la Terminale à JP2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B2827A-F10A-422C-8F5D-FA636D991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86000"/>
            <a:ext cx="8078327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92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200800" cy="186308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TUTORAT</a:t>
            </a:r>
            <a:b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rénové</a:t>
            </a: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 Seconde à l’Institution</a:t>
            </a:r>
            <a:b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depuis septembre 2013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27984" y="2107676"/>
            <a:ext cx="4716016" cy="2257428"/>
          </a:xfrm>
        </p:spPr>
        <p:txBody>
          <a:bodyPr>
            <a:normAutofit lnSpcReduction="10000"/>
          </a:bodyPr>
          <a:lstStyle/>
          <a:p>
            <a:pPr indent="-160338"/>
            <a:r>
              <a:rPr lang="fr-FR" sz="1700" b="1" dirty="0">
                <a:solidFill>
                  <a:srgbClr val="1036A0"/>
                </a:solidFill>
              </a:rPr>
              <a:t>Espace de parole irremplaçable</a:t>
            </a:r>
          </a:p>
          <a:p>
            <a:pPr lvl="1"/>
            <a:r>
              <a:rPr lang="fr-FR" sz="1500" b="1" dirty="0">
                <a:solidFill>
                  <a:srgbClr val="C00000"/>
                </a:solidFill>
              </a:rPr>
              <a:t>1/4h tous les 15 jours : rendez-vous avec le professeur Tuteur</a:t>
            </a:r>
          </a:p>
          <a:p>
            <a:pPr lvl="1"/>
            <a:r>
              <a:rPr lang="fr-FR" sz="1500" dirty="0">
                <a:solidFill>
                  <a:srgbClr val="1036A0"/>
                </a:solidFill>
              </a:rPr>
              <a:t>De septembre à décembre et de février à avril,</a:t>
            </a:r>
          </a:p>
          <a:p>
            <a:pPr lvl="1"/>
            <a:r>
              <a:rPr lang="fr-FR" sz="1500" dirty="0">
                <a:solidFill>
                  <a:srgbClr val="1036A0"/>
                </a:solidFill>
              </a:rPr>
              <a:t>Écoute du jeune, de ses questionnements, de ses projets, son orientation.</a:t>
            </a:r>
          </a:p>
          <a:p>
            <a:pPr lvl="1"/>
            <a:r>
              <a:rPr lang="fr-FR" sz="1500" dirty="0">
                <a:solidFill>
                  <a:srgbClr val="1036A0"/>
                </a:solidFill>
              </a:rPr>
              <a:t>Organisation et intégration du rythme de la Seconde,</a:t>
            </a:r>
          </a:p>
          <a:p>
            <a:pPr lvl="1"/>
            <a:r>
              <a:rPr lang="fr-FR" sz="1400" dirty="0">
                <a:solidFill>
                  <a:srgbClr val="1036A0"/>
                </a:solidFill>
              </a:rPr>
              <a:t>Choix des spécialités pour la Première</a:t>
            </a:r>
            <a:endParaRPr lang="fr-FR" sz="1500" dirty="0">
              <a:solidFill>
                <a:srgbClr val="1036A0"/>
              </a:solidFill>
            </a:endParaRP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4421832" y="4572008"/>
            <a:ext cx="4542656" cy="2025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160338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400" b="1" dirty="0">
                <a:solidFill>
                  <a:srgbClr val="1036A0"/>
                </a:solidFill>
              </a:rPr>
              <a:t>Préparation au Cycle Terminal et au Post-Bac</a:t>
            </a: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dirty="0">
                <a:solidFill>
                  <a:srgbClr val="1036A0"/>
                </a:solidFill>
              </a:rPr>
              <a:t>Acquisition de méthodes de travail efficace dès les premiers mois de l’entrée au Lycée.</a:t>
            </a: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dirty="0">
                <a:solidFill>
                  <a:srgbClr val="1036A0"/>
                </a:solidFill>
              </a:rPr>
              <a:t>Construction  d’un  Lycée solide.</a:t>
            </a: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dirty="0">
                <a:solidFill>
                  <a:srgbClr val="1036A0"/>
                </a:solidFill>
              </a:rPr>
              <a:t>Autonomie dans la régularité et la dynamique de travail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1600" dirty="0">
                <a:solidFill>
                  <a:srgbClr val="1036A0"/>
                </a:solidFill>
              </a:rPr>
              <a:t>Travail sur le projet d'orientation en 1</a:t>
            </a:r>
            <a:r>
              <a:rPr lang="fr-FR" sz="1600" baseline="30000" dirty="0">
                <a:solidFill>
                  <a:srgbClr val="1036A0"/>
                </a:solidFill>
              </a:rPr>
              <a:t>ère</a:t>
            </a:r>
            <a:r>
              <a:rPr lang="fr-FR" sz="1600" dirty="0">
                <a:solidFill>
                  <a:srgbClr val="1036A0"/>
                </a:solidFill>
              </a:rPr>
              <a:t> </a:t>
            </a: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fr-FR" sz="1600" dirty="0">
              <a:solidFill>
                <a:srgbClr val="1036A0"/>
              </a:solidFill>
            </a:endParaRP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fr-FR" sz="1400" dirty="0">
              <a:solidFill>
                <a:srgbClr val="92D050"/>
              </a:solidFill>
            </a:endParaRPr>
          </a:p>
        </p:txBody>
      </p:sp>
      <p:cxnSp>
        <p:nvCxnSpPr>
          <p:cNvPr id="21" name="Connecteur en angle 20"/>
          <p:cNvCxnSpPr/>
          <p:nvPr/>
        </p:nvCxnSpPr>
        <p:spPr>
          <a:xfrm rot="16200000" flipH="1">
            <a:off x="4420104" y="2140085"/>
            <a:ext cx="4695032" cy="4306023"/>
          </a:xfrm>
          <a:prstGeom prst="bentConnector3">
            <a:avLst>
              <a:gd name="adj1" fmla="val 99988"/>
            </a:avLst>
          </a:pr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339752" y="2132856"/>
            <a:ext cx="227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892A0"/>
                </a:solidFill>
              </a:rPr>
              <a:t>Un accompagnement INDIVIDUALISÉ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4477762"/>
            <a:ext cx="421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2892A0"/>
                </a:solidFill>
              </a:rPr>
              <a:t>Réussir la Seconde </a:t>
            </a:r>
            <a:r>
              <a:rPr lang="fr-FR" dirty="0">
                <a:solidFill>
                  <a:srgbClr val="2892A0"/>
                </a:solidFill>
              </a:rPr>
              <a:t>en projection sur la </a:t>
            </a:r>
            <a:r>
              <a:rPr lang="fr-FR" b="1" dirty="0">
                <a:solidFill>
                  <a:srgbClr val="2892A0"/>
                </a:solidFill>
              </a:rPr>
              <a:t>préparation aux Études Supérieures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76BB7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730872" y="197768"/>
            <a:ext cx="6444208" cy="1143000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Présentation</a:t>
            </a:r>
            <a:endParaRPr lang="fr-FR" dirty="0">
              <a:solidFill>
                <a:srgbClr val="000082"/>
              </a:solidFill>
            </a:endParaRPr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750144" y="1888457"/>
            <a:ext cx="8424936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32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>
                <a:solidFill>
                  <a:srgbClr val="1036A0"/>
                </a:solidFill>
                <a:latin typeface="Garamond" panose="02020404030301010803" pitchFamily="18" charset="0"/>
              </a:rPr>
              <a:t>Les étapes de l'orientation en classe de 3</a:t>
            </a:r>
            <a:r>
              <a:rPr lang="fr-FR" sz="3200" baseline="30000" dirty="0">
                <a:solidFill>
                  <a:srgbClr val="1036A0"/>
                </a:solidFill>
                <a:latin typeface="Garamond" panose="02020404030301010803" pitchFamily="18" charset="0"/>
              </a:rPr>
              <a:t>ème </a:t>
            </a:r>
          </a:p>
          <a:p>
            <a:pPr marL="342900" marR="0" lvl="0" indent="-342900" defTabSz="914400" rtl="0" eaLnBrk="1" fontAlgn="auto" latinLnBrk="0" hangingPunct="1">
              <a:lnSpc>
                <a:spcPct val="13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  <a:latin typeface="Garamond" panose="02020404030301010803" pitchFamily="18" charset="0"/>
              </a:rPr>
              <a:t>Présentation de l’organisation en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  <a:latin typeface="Garamond" panose="02020404030301010803" pitchFamily="18" charset="0"/>
              </a:rPr>
              <a:t> Seconde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  <a:latin typeface="Garamond" panose="02020404030301010803" pitchFamily="18" charset="0"/>
              </a:rPr>
              <a:t> Générale et Technologique</a:t>
            </a:r>
          </a:p>
          <a:p>
            <a:pPr marL="857250" indent="-857250">
              <a:lnSpc>
                <a:spcPct val="13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fr-FR" sz="3200" b="1" dirty="0">
                <a:solidFill>
                  <a:srgbClr val="000082"/>
                </a:solidFill>
                <a:latin typeface="Garamond" panose="02020404030301010803" pitchFamily="18" charset="0"/>
              </a:rPr>
              <a:t>propositions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lang="fr-FR" sz="3200" b="1" dirty="0">
                <a:solidFill>
                  <a:srgbClr val="000082"/>
                </a:solidFill>
                <a:latin typeface="Garamond" panose="02020404030301010803" pitchFamily="18" charset="0"/>
              </a:rPr>
              <a:t>spécifiques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</a:rPr>
              <a:t> au Lycée Jean-Paul </a:t>
            </a:r>
          </a:p>
          <a:p>
            <a:pPr marL="857250" indent="-857250">
              <a:lnSpc>
                <a:spcPct val="13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fr-FR" sz="3200" dirty="0">
                <a:solidFill>
                  <a:srgbClr val="1036A0"/>
                </a:solidFill>
                <a:latin typeface="Garamond" panose="02020404030301010803" pitchFamily="18" charset="0"/>
              </a:rPr>
              <a:t>Orientation vers les voies professionnelles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>
                <a:solidFill>
                  <a:srgbClr val="1036A0"/>
                </a:solidFill>
                <a:latin typeface="Garamond" panose="02020404030301010803" pitchFamily="18" charset="0"/>
              </a:rPr>
              <a:t>Informations session DNB 2025</a:t>
            </a:r>
          </a:p>
          <a:p>
            <a:pPr marR="0" lvl="0" algn="l" defTabSz="914400" rtl="0" eaLnBrk="1" fontAlgn="auto" latinLnBrk="0" hangingPunct="1">
              <a:lnSpc>
                <a:spcPct val="13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4013" algn="l"/>
              </a:tabLst>
              <a:defRPr/>
            </a:pPr>
            <a:endParaRPr kumimoji="0" lang="fr-FR" sz="8000" b="1" i="0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894DEBE-8C38-49C9-A549-EBD322DC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908720"/>
            <a:ext cx="6419056" cy="50891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 partir de la Première, en voie générale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6F6181E-746C-4A07-9E47-3A5A0F0424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1757363"/>
            <a:ext cx="7893050" cy="5100637"/>
          </a:xfrm>
        </p:spPr>
      </p:pic>
    </p:spTree>
    <p:extLst>
      <p:ext uri="{BB962C8B-B14F-4D97-AF65-F5344CB8AC3E}">
        <p14:creationId xmlns:p14="http://schemas.microsoft.com/office/powerpoint/2010/main" val="332202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B058031-5879-4954-B89D-9DF753D20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6" y="1628800"/>
            <a:ext cx="8185283" cy="5116961"/>
          </a:xfrm>
        </p:spPr>
      </p:pic>
    </p:spTree>
    <p:extLst>
      <p:ext uri="{BB962C8B-B14F-4D97-AF65-F5344CB8AC3E}">
        <p14:creationId xmlns:p14="http://schemas.microsoft.com/office/powerpoint/2010/main" val="3359934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Oval 4"/>
          <p:cNvSpPr>
            <a:spLocks noChangeArrowheads="1"/>
          </p:cNvSpPr>
          <p:nvPr/>
        </p:nvSpPr>
        <p:spPr bwMode="auto">
          <a:xfrm>
            <a:off x="179512" y="4739087"/>
            <a:ext cx="8785225" cy="1873272"/>
          </a:xfrm>
          <a:prstGeom prst="ellipse">
            <a:avLst/>
          </a:prstGeom>
          <a:gradFill>
            <a:gsLst>
              <a:gs pos="0">
                <a:srgbClr val="00B0F0"/>
              </a:gs>
              <a:gs pos="70000">
                <a:srgbClr val="181CC7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4400" dirty="0">
                <a:solidFill>
                  <a:schemeClr val="bg1">
                    <a:lumMod val="95000"/>
                  </a:schemeClr>
                </a:solidFill>
              </a:rPr>
              <a:t>SECONDE DE DETERMINATION</a:t>
            </a:r>
          </a:p>
          <a:p>
            <a:pPr algn="ctr" eaLnBrk="1" hangingPunct="1"/>
            <a:r>
              <a:rPr lang="fr-FR" sz="3600" dirty="0">
                <a:solidFill>
                  <a:schemeClr val="bg1">
                    <a:lumMod val="95000"/>
                  </a:schemeClr>
                </a:solidFill>
              </a:rPr>
              <a:t>vers une VOIE TECHNOLOGIQUE en 1</a:t>
            </a:r>
            <a:r>
              <a:rPr lang="fr-FR" sz="3600" baseline="30000" dirty="0">
                <a:solidFill>
                  <a:schemeClr val="bg1">
                    <a:lumMod val="95000"/>
                  </a:schemeClr>
                </a:solidFill>
              </a:rPr>
              <a:t>ère</a:t>
            </a:r>
            <a:r>
              <a:rPr lang="fr-FR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132106" name="Oval 10"/>
          <p:cNvSpPr>
            <a:spLocks noChangeArrowheads="1"/>
          </p:cNvSpPr>
          <p:nvPr/>
        </p:nvSpPr>
        <p:spPr bwMode="auto">
          <a:xfrm>
            <a:off x="8028384" y="2055817"/>
            <a:ext cx="1115616" cy="20161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ST2S</a:t>
            </a:r>
          </a:p>
        </p:txBody>
      </p:sp>
      <p:sp>
        <p:nvSpPr>
          <p:cNvPr id="132109" name="Oval 13"/>
          <p:cNvSpPr>
            <a:spLocks noChangeArrowheads="1"/>
          </p:cNvSpPr>
          <p:nvPr/>
        </p:nvSpPr>
        <p:spPr bwMode="auto">
          <a:xfrm>
            <a:off x="2339752" y="2061518"/>
            <a:ext cx="1008112" cy="2087562"/>
          </a:xfrm>
          <a:prstGeom prst="ellipse">
            <a:avLst/>
          </a:prstGeom>
          <a:solidFill>
            <a:srgbClr val="F474D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>
                <a:solidFill>
                  <a:srgbClr val="FF0000"/>
                </a:solidFill>
              </a:rPr>
              <a:t>STMG</a:t>
            </a:r>
          </a:p>
          <a:p>
            <a:pPr algn="ctr" eaLnBrk="1" hangingPunct="1"/>
            <a:r>
              <a:rPr lang="fr-FR" dirty="0">
                <a:solidFill>
                  <a:srgbClr val="FF0000"/>
                </a:solidFill>
              </a:rPr>
              <a:t>jp2</a:t>
            </a:r>
          </a:p>
        </p:txBody>
      </p:sp>
      <p:sp>
        <p:nvSpPr>
          <p:cNvPr id="132110" name="Oval 14"/>
          <p:cNvSpPr>
            <a:spLocks noChangeArrowheads="1"/>
          </p:cNvSpPr>
          <p:nvPr/>
        </p:nvSpPr>
        <p:spPr bwMode="auto">
          <a:xfrm>
            <a:off x="72009" y="2055817"/>
            <a:ext cx="1043607" cy="2087563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STAV</a:t>
            </a:r>
          </a:p>
        </p:txBody>
      </p:sp>
      <p:sp>
        <p:nvSpPr>
          <p:cNvPr id="132111" name="Oval 15"/>
          <p:cNvSpPr>
            <a:spLocks noChangeArrowheads="1"/>
          </p:cNvSpPr>
          <p:nvPr/>
        </p:nvSpPr>
        <p:spPr bwMode="auto">
          <a:xfrm>
            <a:off x="3563888" y="2060849"/>
            <a:ext cx="936104" cy="208823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STI2D</a:t>
            </a:r>
          </a:p>
        </p:txBody>
      </p:sp>
      <p:sp>
        <p:nvSpPr>
          <p:cNvPr id="132112" name="Oval 16"/>
          <p:cNvSpPr>
            <a:spLocks noChangeArrowheads="1"/>
          </p:cNvSpPr>
          <p:nvPr/>
        </p:nvSpPr>
        <p:spPr bwMode="auto">
          <a:xfrm>
            <a:off x="5724128" y="2055817"/>
            <a:ext cx="1008112" cy="2016125"/>
          </a:xfrm>
          <a:prstGeom prst="ellipse">
            <a:avLst/>
          </a:prstGeom>
          <a:solidFill>
            <a:srgbClr val="86D0D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TMD</a:t>
            </a:r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6887497" y="289387"/>
            <a:ext cx="1041117" cy="147958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r-FR" sz="1600" b="1" dirty="0"/>
          </a:p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des</a:t>
            </a:r>
          </a:p>
          <a:p>
            <a:pPr algn="ctr" eaLnBrk="1" hangingPunct="1"/>
            <a:r>
              <a:rPr lang="fr-FR" sz="1600" b="1" dirty="0"/>
              <a:t>Sciences</a:t>
            </a:r>
          </a:p>
          <a:p>
            <a:pPr algn="ctr" eaLnBrk="1" hangingPunct="1"/>
            <a:r>
              <a:rPr lang="fr-FR" sz="1600" b="1" dirty="0"/>
              <a:t>de</a:t>
            </a:r>
          </a:p>
          <a:p>
            <a:pPr algn="ctr" eaLnBrk="1" hangingPunct="1"/>
            <a:r>
              <a:rPr lang="fr-FR" sz="1600" b="1" dirty="0"/>
              <a:t>Laboratoire</a:t>
            </a:r>
          </a:p>
          <a:p>
            <a:pPr algn="ctr" eaLnBrk="1" hangingPunct="1"/>
            <a:endParaRPr lang="fr-FR" dirty="0"/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8030118" y="274638"/>
            <a:ext cx="1024176" cy="147958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</a:t>
            </a:r>
          </a:p>
          <a:p>
            <a:pPr algn="ctr" eaLnBrk="1" hangingPunct="1"/>
            <a:r>
              <a:rPr lang="fr-FR" sz="1600" b="1" dirty="0"/>
              <a:t>la  Santé</a:t>
            </a:r>
          </a:p>
          <a:p>
            <a:pPr algn="ctr" eaLnBrk="1" hangingPunct="1"/>
            <a:r>
              <a:rPr lang="fr-FR" sz="1600" b="1" dirty="0"/>
              <a:t>et</a:t>
            </a:r>
          </a:p>
          <a:p>
            <a:pPr algn="ctr" eaLnBrk="1" hangingPunct="1"/>
            <a:r>
              <a:rPr lang="fr-FR" sz="1600" b="1" dirty="0"/>
              <a:t>du  Social</a:t>
            </a:r>
          </a:p>
        </p:txBody>
      </p:sp>
      <p:sp>
        <p:nvSpPr>
          <p:cNvPr id="132115" name="Rectangle 19"/>
          <p:cNvSpPr>
            <a:spLocks noChangeArrowheads="1"/>
          </p:cNvSpPr>
          <p:nvPr/>
        </p:nvSpPr>
        <p:spPr bwMode="auto">
          <a:xfrm>
            <a:off x="165651" y="282451"/>
            <a:ext cx="1021973" cy="148651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 l'</a:t>
            </a:r>
          </a:p>
          <a:p>
            <a:pPr algn="ctr" eaLnBrk="1" hangingPunct="1"/>
            <a:r>
              <a:rPr lang="fr-FR" sz="1600" b="1" dirty="0"/>
              <a:t>Agronomie</a:t>
            </a:r>
          </a:p>
          <a:p>
            <a:pPr algn="ctr" eaLnBrk="1" hangingPunct="1"/>
            <a:r>
              <a:rPr lang="fr-FR" sz="1600" b="1" dirty="0"/>
              <a:t>et du</a:t>
            </a:r>
          </a:p>
          <a:p>
            <a:pPr algn="ctr" eaLnBrk="1" hangingPunct="1"/>
            <a:r>
              <a:rPr lang="fr-FR" sz="1600" b="1" dirty="0"/>
              <a:t>Vivant</a:t>
            </a:r>
          </a:p>
        </p:txBody>
      </p:sp>
      <p:sp>
        <p:nvSpPr>
          <p:cNvPr id="132116" name="Rectangle 20"/>
          <p:cNvSpPr>
            <a:spLocks noChangeArrowheads="1"/>
          </p:cNvSpPr>
          <p:nvPr/>
        </p:nvSpPr>
        <p:spPr bwMode="auto">
          <a:xfrm>
            <a:off x="3419871" y="294130"/>
            <a:ext cx="1048889" cy="1474839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 l’</a:t>
            </a:r>
            <a:br>
              <a:rPr lang="fr-FR" sz="1600" b="1" dirty="0"/>
            </a:br>
            <a:r>
              <a:rPr lang="fr-FR" sz="1600" b="1" dirty="0"/>
              <a:t>Industrie</a:t>
            </a:r>
          </a:p>
        </p:txBody>
      </p: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2339752" y="289387"/>
            <a:ext cx="1008112" cy="1479309"/>
          </a:xfrm>
          <a:prstGeom prst="rect">
            <a:avLst/>
          </a:prstGeom>
          <a:solidFill>
            <a:srgbClr val="F474D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du </a:t>
            </a:r>
            <a:br>
              <a:rPr lang="fr-FR" sz="1600" b="1" dirty="0"/>
            </a:br>
            <a:r>
              <a:rPr lang="fr-FR" sz="1600" b="1" dirty="0"/>
              <a:t>Tertiaire</a:t>
            </a:r>
          </a:p>
        </p:txBody>
      </p:sp>
      <p:sp>
        <p:nvSpPr>
          <p:cNvPr id="132120" name="Line 24"/>
          <p:cNvSpPr>
            <a:spLocks noChangeShapeType="1"/>
          </p:cNvSpPr>
          <p:nvPr/>
        </p:nvSpPr>
        <p:spPr bwMode="auto">
          <a:xfrm flipH="1" flipV="1">
            <a:off x="4067944" y="4149080"/>
            <a:ext cx="504056" cy="57532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1" name="Line 25"/>
          <p:cNvSpPr>
            <a:spLocks noChangeShapeType="1"/>
          </p:cNvSpPr>
          <p:nvPr/>
        </p:nvSpPr>
        <p:spPr bwMode="auto">
          <a:xfrm flipH="1" flipV="1">
            <a:off x="2843808" y="4149080"/>
            <a:ext cx="1728192" cy="575320"/>
          </a:xfrm>
          <a:prstGeom prst="line">
            <a:avLst/>
          </a:prstGeom>
          <a:noFill/>
          <a:ln w="57150">
            <a:solidFill>
              <a:srgbClr val="F474D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2" name="Line 26"/>
          <p:cNvSpPr>
            <a:spLocks noChangeShapeType="1"/>
          </p:cNvSpPr>
          <p:nvPr/>
        </p:nvSpPr>
        <p:spPr bwMode="auto">
          <a:xfrm flipH="1" flipV="1">
            <a:off x="683568" y="4221087"/>
            <a:ext cx="3888432" cy="503311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 flipV="1">
            <a:off x="4572000" y="4149079"/>
            <a:ext cx="1584175" cy="565802"/>
          </a:xfrm>
          <a:prstGeom prst="line">
            <a:avLst/>
          </a:prstGeom>
          <a:noFill/>
          <a:ln w="57150">
            <a:solidFill>
              <a:srgbClr val="86D0D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 flipV="1">
            <a:off x="4572000" y="4149080"/>
            <a:ext cx="3888432" cy="575320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 flipV="1">
            <a:off x="611560" y="1700808"/>
            <a:ext cx="0" cy="360362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6" name="Line 30"/>
          <p:cNvSpPr>
            <a:spLocks noChangeShapeType="1"/>
          </p:cNvSpPr>
          <p:nvPr/>
        </p:nvSpPr>
        <p:spPr bwMode="auto">
          <a:xfrm flipV="1">
            <a:off x="2843808" y="1784341"/>
            <a:ext cx="0" cy="287337"/>
          </a:xfrm>
          <a:prstGeom prst="line">
            <a:avLst/>
          </a:prstGeom>
          <a:noFill/>
          <a:ln w="57150">
            <a:solidFill>
              <a:srgbClr val="F474D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 flipV="1">
            <a:off x="4069677" y="1769592"/>
            <a:ext cx="0" cy="3587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 flipV="1">
            <a:off x="6228184" y="1784341"/>
            <a:ext cx="0" cy="358775"/>
          </a:xfrm>
          <a:prstGeom prst="line">
            <a:avLst/>
          </a:prstGeom>
          <a:noFill/>
          <a:ln w="57150">
            <a:solidFill>
              <a:srgbClr val="86D0D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9" name="Line 33"/>
          <p:cNvSpPr>
            <a:spLocks noChangeShapeType="1"/>
          </p:cNvSpPr>
          <p:nvPr/>
        </p:nvSpPr>
        <p:spPr bwMode="auto">
          <a:xfrm flipV="1">
            <a:off x="8604448" y="1784341"/>
            <a:ext cx="0" cy="358775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1259632" y="2060848"/>
            <a:ext cx="971600" cy="20875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STD2A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259632" y="286298"/>
            <a:ext cx="1008112" cy="1486518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du</a:t>
            </a:r>
          </a:p>
          <a:p>
            <a:pPr algn="ctr" eaLnBrk="1" hangingPunct="1"/>
            <a:r>
              <a:rPr lang="fr-FR" sz="1600" b="1" dirty="0"/>
              <a:t>Design  et </a:t>
            </a:r>
            <a:br>
              <a:rPr lang="fr-FR" sz="1600" b="1" dirty="0"/>
            </a:br>
            <a:r>
              <a:rPr lang="fr-FR" sz="1600" b="1" dirty="0"/>
              <a:t>des  Arts </a:t>
            </a:r>
            <a:br>
              <a:rPr lang="fr-FR" sz="1600" b="1" dirty="0"/>
            </a:br>
            <a:r>
              <a:rPr lang="fr-FR" sz="1600" b="1" dirty="0"/>
              <a:t>Appliqués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 flipV="1">
            <a:off x="1763688" y="4221088"/>
            <a:ext cx="2736304" cy="504056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V="1">
            <a:off x="1763688" y="1772816"/>
            <a:ext cx="0" cy="360362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4536529" y="289387"/>
            <a:ext cx="1141600" cy="1479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r-FR" sz="1600" b="1" dirty="0"/>
          </a:p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 </a:t>
            </a:r>
            <a:br>
              <a:rPr lang="fr-FR" sz="1600" b="1" dirty="0"/>
            </a:br>
            <a:r>
              <a:rPr lang="fr-FR" sz="1600" b="1" dirty="0"/>
              <a:t>l'Hôtellerie</a:t>
            </a:r>
            <a:br>
              <a:rPr lang="fr-FR" sz="1600" b="1" dirty="0"/>
            </a:br>
            <a:r>
              <a:rPr lang="fr-FR" sz="1600" b="1" dirty="0"/>
              <a:t>et de la</a:t>
            </a:r>
            <a:br>
              <a:rPr lang="fr-FR" sz="1600" b="1" dirty="0"/>
            </a:br>
            <a:r>
              <a:rPr lang="fr-FR" sz="1600" b="1" dirty="0"/>
              <a:t>Restauration</a:t>
            </a:r>
          </a:p>
          <a:p>
            <a:pPr algn="ctr" eaLnBrk="1" hangingPunct="1"/>
            <a:endParaRPr lang="fr-FR" dirty="0"/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4644008" y="2060947"/>
            <a:ext cx="1008112" cy="2016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700" dirty="0"/>
              <a:t>Hôtellerie</a:t>
            </a: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4572001" y="4149080"/>
            <a:ext cx="504055" cy="504056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5148064" y="1772816"/>
            <a:ext cx="0" cy="358775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24128" y="286298"/>
            <a:ext cx="1080120" cy="1482671"/>
          </a:xfrm>
          <a:prstGeom prst="rect">
            <a:avLst/>
          </a:prstGeom>
          <a:solidFill>
            <a:srgbClr val="86D0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r-FR" sz="1600" b="1" dirty="0"/>
          </a:p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 la </a:t>
            </a:r>
            <a:br>
              <a:rPr lang="fr-FR" sz="1600" b="1" dirty="0"/>
            </a:br>
            <a:r>
              <a:rPr lang="fr-FR" sz="1600" b="1" dirty="0"/>
              <a:t>Musique</a:t>
            </a:r>
            <a:br>
              <a:rPr lang="fr-FR" sz="1600" b="1" dirty="0"/>
            </a:br>
            <a:r>
              <a:rPr lang="fr-FR" sz="1600" b="1" dirty="0"/>
              <a:t>et de  la</a:t>
            </a:r>
            <a:br>
              <a:rPr lang="fr-FR" sz="1600" b="1" dirty="0"/>
            </a:br>
            <a:r>
              <a:rPr lang="fr-FR" sz="1600" b="1" dirty="0"/>
              <a:t>Danse</a:t>
            </a:r>
          </a:p>
          <a:p>
            <a:pPr algn="ctr" eaLnBrk="1" hangingPunct="1"/>
            <a:endParaRPr lang="fr-FR" dirty="0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6876256" y="2060947"/>
            <a:ext cx="1043582" cy="20161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STL</a:t>
            </a: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 flipV="1">
            <a:off x="4499992" y="4077070"/>
            <a:ext cx="2952328" cy="64807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V="1">
            <a:off x="7393327" y="1802313"/>
            <a:ext cx="0" cy="36004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6" grpId="0" animBg="1"/>
      <p:bldP spid="132109" grpId="0" animBg="1"/>
      <p:bldP spid="132110" grpId="0" animBg="1"/>
      <p:bldP spid="132111" grpId="0" animBg="1"/>
      <p:bldP spid="132112" grpId="0" animBg="1"/>
      <p:bldP spid="132113" grpId="0" animBg="1"/>
      <p:bldP spid="132114" grpId="0" animBg="1"/>
      <p:bldP spid="132115" grpId="0" animBg="1"/>
      <p:bldP spid="132116" grpId="0" animBg="1"/>
      <p:bldP spid="132117" grpId="0" animBg="1"/>
      <p:bldP spid="132120" grpId="0" animBg="1"/>
      <p:bldP spid="132121" grpId="0" animBg="1"/>
      <p:bldP spid="132122" grpId="0" animBg="1"/>
      <p:bldP spid="132123" grpId="0" animBg="1"/>
      <p:bldP spid="132124" grpId="0" animBg="1"/>
      <p:bldP spid="132125" grpId="0" animBg="1"/>
      <p:bldP spid="132126" grpId="0" animBg="1"/>
      <p:bldP spid="132127" grpId="0" animBg="1"/>
      <p:bldP spid="132128" grpId="0" animBg="1"/>
      <p:bldP spid="132129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57308" y="-142892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Comment s'inscrire dans un Lycée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6116" y="928670"/>
            <a:ext cx="60007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6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à l'INSTITUTION JEAN-PAUL II :</a:t>
            </a:r>
            <a:br>
              <a:rPr lang="fr-FR" sz="16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mentionner l'Institution Jean-Paul II dans le Passeport</a:t>
            </a:r>
            <a:b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remplir le formulaire de réinscription sur Ecole directe</a:t>
            </a:r>
          </a:p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6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Dans un autre Établissement </a:t>
            </a:r>
            <a:br>
              <a:rPr lang="fr-FR" sz="14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prendre RV dès maintenant avec le Chef d'Établissement</a:t>
            </a:r>
            <a:b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avoir l'avis de passage favorable au 3</a:t>
            </a:r>
            <a:r>
              <a:rPr lang="fr-FR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ème</a:t>
            </a: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 trimestre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3286116" y="857232"/>
            <a:ext cx="5623568" cy="1851688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avec flèche vers la droite 8"/>
          <p:cNvSpPr/>
          <p:nvPr/>
        </p:nvSpPr>
        <p:spPr>
          <a:xfrm>
            <a:off x="214282" y="1823616"/>
            <a:ext cx="3000396" cy="1071570"/>
          </a:xfrm>
          <a:prstGeom prst="rightArrowCallout">
            <a:avLst>
              <a:gd name="adj1" fmla="val 33533"/>
              <a:gd name="adj2" fmla="val 26422"/>
              <a:gd name="adj3" fmla="val 44911"/>
              <a:gd name="adj4" fmla="val 74508"/>
            </a:avLst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Dans l'Enseignement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 Catholique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86116" y="3135057"/>
            <a:ext cx="56235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6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Voie Générale, Technologique et Professionnelle :</a:t>
            </a:r>
            <a:br>
              <a:rPr lang="fr-FR" sz="16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- </a:t>
            </a: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fiche de support de saisie à demander à Mme Cottenceau</a:t>
            </a:r>
            <a:b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demande d'inscription faite par JPII via Internet</a:t>
            </a:r>
            <a:b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réponses communiquées fin juin directement aux</a:t>
            </a:r>
            <a:b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  familles, qui doivent prendre contact avec le lycée d’accueil</a:t>
            </a:r>
          </a:p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6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Seconde à recrutement particulier</a:t>
            </a:r>
            <a:br>
              <a:rPr lang="fr-FR" sz="1600" b="1" dirty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( Arts Appliqués, Arts Plastiques ;Théâtre-Expression dramatique; Cinéma ; Hôtellerie-Restauration; technique de la musique et de la Danse .) </a:t>
            </a:r>
            <a:b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dossiers à remplir en mars, </a:t>
            </a: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réponse transmise aux famille après avis favorable de passage</a:t>
            </a:r>
          </a:p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4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Demande de dérogation de secteur scolaire : </a:t>
            </a:r>
            <a:br>
              <a:rPr lang="fr-FR" sz="14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fiche à retourner avec le dossier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3286116" y="3071810"/>
            <a:ext cx="5623568" cy="3571900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avec flèche vers la droite 15"/>
          <p:cNvSpPr/>
          <p:nvPr/>
        </p:nvSpPr>
        <p:spPr>
          <a:xfrm>
            <a:off x="214282" y="4221088"/>
            <a:ext cx="3000396" cy="1071570"/>
          </a:xfrm>
          <a:prstGeom prst="rightArrowCallout">
            <a:avLst>
              <a:gd name="adj1" fmla="val 33533"/>
              <a:gd name="adj2" fmla="val 26422"/>
              <a:gd name="adj3" fmla="val 44911"/>
              <a:gd name="adj4" fmla="val 74508"/>
            </a:avLst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Dans l'Enseignement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2447895" y="3069381"/>
            <a:ext cx="395914" cy="796797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23320" y="116632"/>
            <a:ext cx="612068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r>
              <a:rPr lang="fr-FR" sz="40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Dates DNB juin 2025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14282" y="2880229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Session DNB 2025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43809" y="2800157"/>
            <a:ext cx="61206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fr-FR" sz="2000" b="1" u="sng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Épreuves écrites </a:t>
            </a:r>
            <a:r>
              <a:rPr lang="fr-FR" sz="2400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: </a:t>
            </a:r>
            <a:r>
              <a:rPr lang="fr-FR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répartition des épreuves sous réserve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fr-FR" sz="2000" b="1" spc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Jeudi 26 juin 2025,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  <a:tabLst>
                <a:tab pos="3052763" algn="l"/>
              </a:tabLst>
            </a:pPr>
            <a:r>
              <a:rPr lang="fr-FR" sz="2000" b="1" spc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600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9h00 à 10h30 : Français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  <a:tabLst>
                <a:tab pos="3052763" algn="l"/>
              </a:tabLst>
            </a:pPr>
            <a:r>
              <a:rPr lang="fr-FR" sz="1600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10h45 à 12h15 : Français</a:t>
            </a:r>
            <a:endParaRPr lang="fr-FR" sz="1600" spc="100" dirty="0">
              <a:solidFill>
                <a:srgbClr val="1036A0"/>
              </a:solidFill>
              <a:latin typeface="Arial" pitchFamily="34" charset="0"/>
              <a:ea typeface="Times New Roman" pitchFamily="18" charset="0"/>
            </a:endParaRP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  <a:tabLst>
                <a:tab pos="3052763" algn="l"/>
              </a:tabLst>
            </a:pPr>
            <a:r>
              <a:rPr lang="fr-FR" sz="1600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14h30 à 16h30 :Mathématiques; 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  <a:tabLst>
                <a:tab pos="3052763" algn="l"/>
              </a:tabLst>
            </a:pPr>
            <a:r>
              <a:rPr lang="fr-FR" sz="2000" b="1" spc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Vendredi 27 juin 2025</a:t>
            </a:r>
            <a:r>
              <a:rPr lang="fr-FR" b="1" spc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  <a:tabLst>
                <a:tab pos="3052763" algn="l"/>
              </a:tabLst>
            </a:pPr>
            <a:r>
              <a:rPr lang="fr-FR" sz="1600" b="1" spc="100" dirty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600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9h à 11h :Histoire-Géographie-EMC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  <a:tabLst>
                <a:tab pos="3052763" algn="l"/>
              </a:tabLst>
            </a:pPr>
            <a:r>
              <a:rPr lang="fr-FR" sz="1600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13h30 à 14h30: Sciences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2843808" y="3251298"/>
            <a:ext cx="5756920" cy="3202038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15817" y="1362192"/>
            <a:ext cx="60486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fr-FR" sz="2400" b="1" u="sng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Épreuve orale </a:t>
            </a:r>
            <a:r>
              <a:rPr lang="fr-FR" sz="2400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fr-FR" sz="2000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Mercredi 4 juin : oraux DNB (présentation de 5 mn et questions du jury 10mn). 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2843808" y="1196752"/>
            <a:ext cx="5756920" cy="1600784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2468274" y="2142621"/>
            <a:ext cx="375534" cy="926757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4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231216"/>
            <a:ext cx="4929222" cy="2286016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MERCI</a:t>
            </a:r>
            <a:br>
              <a:rPr lang="fr-FR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pour votre attention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35696" y="836712"/>
            <a:ext cx="568863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44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INSTITUTION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44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JEAN-PAUL II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500430" y="2857496"/>
            <a:ext cx="3357586" cy="1200329"/>
          </a:xfrm>
          <a:prstGeom prst="rect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fr-FR"/>
            </a:defPPr>
          </a:lstStyle>
          <a:p>
            <a:r>
              <a:rPr lang="fr-FR" dirty="0"/>
              <a:t>Vous, parents</a:t>
            </a:r>
          </a:p>
          <a:p>
            <a:r>
              <a:rPr lang="fr-FR" dirty="0"/>
              <a:t>Enseignants</a:t>
            </a:r>
          </a:p>
          <a:p>
            <a:r>
              <a:rPr lang="fr-FR" dirty="0"/>
              <a:t>Professeur Principal</a:t>
            </a:r>
          </a:p>
          <a:p>
            <a:r>
              <a:rPr lang="fr-FR" dirty="0"/>
              <a:t>Direction</a:t>
            </a:r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323850" y="3548083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MOYENS</a:t>
            </a: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323850" y="4989533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 LIEUX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DES TEMPS</a:t>
            </a:r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>
            <a:off x="2555875" y="2357428"/>
            <a:ext cx="792163" cy="0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3419475" y="2071678"/>
            <a:ext cx="22701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Votre enfant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57308" y="142860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Accompagnement des élèves à l'Institution Jean-Paul II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5786445" y="3071810"/>
            <a:ext cx="928694" cy="0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572264" y="2071678"/>
            <a:ext cx="2233613" cy="1296988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 INTERLOCUTEURS</a:t>
            </a: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323850" y="2108220"/>
            <a:ext cx="2233613" cy="1296988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ACTEUR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15919" r="26546" b="16880"/>
          <a:stretch/>
        </p:blipFill>
        <p:spPr bwMode="auto">
          <a:xfrm>
            <a:off x="6402005" y="4221088"/>
            <a:ext cx="2274451" cy="2065432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1634" grpId="0" animBg="1"/>
      <p:bldP spid="111636" grpId="0"/>
      <p:bldP spid="16" grpId="0" animBg="1"/>
      <p:bldP spid="15" grpId="0" animBg="1"/>
      <p:bldP spid="1116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2285985" y="4071942"/>
            <a:ext cx="557824" cy="5130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99792" y="142860"/>
            <a:ext cx="6587116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Accompagnement des élèves à l'Institution Jean-Paul II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14380" y="1014225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		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Tout type d’orientation est envisageable :</a:t>
            </a:r>
            <a:b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l'essentiel pour chaque jeune est de réussir ce qu'il / elle entreprend . 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14282" y="3429000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MOYENS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5816" y="2470244"/>
            <a:ext cx="60486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24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SOUHAITS et APTITUDES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  <a:tabLst>
                <a:tab pos="3052763" algn="l"/>
              </a:tabLst>
            </a:pPr>
            <a:r>
              <a:rPr lang="fr-FR" sz="20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RÉSULTATS SCOLAIRES</a:t>
            </a:r>
            <a:br>
              <a:rPr lang="fr-FR" sz="20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</a:br>
            <a:r>
              <a:rPr lang="fr-FR" sz="12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  <a:sym typeface="Webdings"/>
              </a:rPr>
              <a:t>!</a:t>
            </a:r>
            <a:r>
              <a:rPr lang="fr-FR" sz="8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  <a:sym typeface="Webdings"/>
              </a:rPr>
              <a:t> </a:t>
            </a:r>
            <a:r>
              <a:rPr lang="fr-FR" sz="1600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au Lycée : il n’y a plus  d’Arts Plastiques</a:t>
            </a:r>
            <a:br>
              <a:rPr lang="fr-FR" sz="1600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</a:br>
            <a:r>
              <a:rPr lang="fr-FR" sz="1600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	d’Éducation Musicale</a:t>
            </a:r>
            <a:br>
              <a:rPr lang="fr-FR" sz="1600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</a:br>
            <a:r>
              <a:rPr lang="fr-FR" sz="1600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	de Technologie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20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STAGES D’OBSERVATION </a:t>
            </a:r>
            <a:r>
              <a:rPr lang="fr-FR" sz="2000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en Entreprise</a:t>
            </a:r>
            <a:br>
              <a:rPr lang="fr-FR" sz="20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</a:br>
            <a:r>
              <a:rPr lang="fr-FR" i="1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5 au 9 </a:t>
            </a:r>
            <a:r>
              <a:rPr lang="fr-FR" i="1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  <a:cs typeface="Arial" panose="020B0604020202020204" pitchFamily="34" charset="0"/>
              </a:rPr>
              <a:t>février 2024,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2000" b="1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  <a:cs typeface="Arial" panose="020B0604020202020204" pitchFamily="34" charset="0"/>
              </a:rPr>
              <a:t>FORUM DES MÉTIERS LE 6 FÉVRIER 2025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20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  <a:cs typeface="Arial" panose="020B0604020202020204" pitchFamily="34" charset="0"/>
              </a:rPr>
              <a:t>PASSEPORT POUR L’AVENIR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2843808" y="2607956"/>
            <a:ext cx="5756920" cy="3464250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228184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 étapes de l'orientation </a:t>
            </a:r>
            <a:b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 3</a:t>
            </a:r>
            <a:r>
              <a:rPr lang="fr-FR" sz="3600" baseline="300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ème</a:t>
            </a: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, un outil.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4282" y="2678137"/>
            <a:ext cx="50720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1036A0"/>
                </a:solidFill>
              </a:rPr>
              <a:t>5 étapes principales,</a:t>
            </a:r>
            <a:br>
              <a:rPr lang="fr-FR" sz="2800" dirty="0">
                <a:solidFill>
                  <a:srgbClr val="1036A0"/>
                </a:solidFill>
              </a:rPr>
            </a:br>
            <a:r>
              <a:rPr lang="fr-FR" sz="2800" dirty="0">
                <a:solidFill>
                  <a:srgbClr val="1036A0"/>
                </a:solidFill>
              </a:rPr>
              <a:t>inscrites dans le</a:t>
            </a:r>
            <a:br>
              <a:rPr lang="fr-FR" sz="2800" dirty="0">
                <a:solidFill>
                  <a:srgbClr val="1036A0"/>
                </a:solidFill>
              </a:rPr>
            </a:br>
            <a:r>
              <a:rPr lang="fr-FR" sz="2800" b="1" dirty="0">
                <a:solidFill>
                  <a:srgbClr val="1036A0"/>
                </a:solidFill>
              </a:rPr>
              <a:t>PASSEPORT POUR L’AVENIR</a:t>
            </a:r>
          </a:p>
          <a:p>
            <a:endParaRPr lang="fr-FR" sz="2800" dirty="0">
              <a:solidFill>
                <a:srgbClr val="1036A0"/>
              </a:solidFill>
            </a:endParaRPr>
          </a:p>
          <a:p>
            <a:pPr algn="ctr"/>
            <a:r>
              <a:rPr lang="fr-FR" sz="2800" dirty="0">
                <a:solidFill>
                  <a:srgbClr val="1036A0"/>
                </a:solidFill>
              </a:rPr>
              <a:t>Distribué par les professeurs principaux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À redonner dans les dates imparties </a:t>
            </a: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aux Professeurs Principaux</a:t>
            </a:r>
          </a:p>
          <a:p>
            <a:endParaRPr lang="fr-FR" sz="2800" dirty="0">
              <a:solidFill>
                <a:srgbClr val="92D050"/>
              </a:solidFill>
            </a:endParaRPr>
          </a:p>
        </p:txBody>
      </p:sp>
      <p:pic>
        <p:nvPicPr>
          <p:cNvPr id="10" name="Image 9" descr="passepor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428736"/>
            <a:ext cx="3591163" cy="50626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1405299"/>
            <a:ext cx="3695700" cy="5181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AA861C-BC74-4DCA-BC7F-925BB3E69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40" y="1505064"/>
            <a:ext cx="5350061" cy="5263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ssepo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9839" y="548680"/>
            <a:ext cx="4272756" cy="6023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28977" y="698500"/>
            <a:ext cx="4000528" cy="12649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985769" y="1764342"/>
            <a:ext cx="373347" cy="1990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715059" y="1773580"/>
            <a:ext cx="464800" cy="177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928977" y="2082800"/>
            <a:ext cx="4000528" cy="1854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28977" y="4071942"/>
            <a:ext cx="4000528" cy="2071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-252536" y="964998"/>
            <a:ext cx="49674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9000"/>
              </a:spcAft>
            </a:pPr>
            <a:r>
              <a:rPr lang="fr-FR" sz="2000" dirty="0">
                <a:solidFill>
                  <a:srgbClr val="000082"/>
                </a:solidFill>
              </a:rPr>
              <a:t>Profil de l'élève</a:t>
            </a:r>
          </a:p>
          <a:p>
            <a:pPr marL="457200" indent="-457200" algn="ctr">
              <a:spcAft>
                <a:spcPts val="9000"/>
              </a:spcAft>
              <a:buClr>
                <a:srgbClr val="1036A0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000082"/>
                </a:solidFill>
              </a:rPr>
              <a:t>Souhait de l'élève, </a:t>
            </a:r>
            <a:br>
              <a:rPr lang="fr-FR" sz="2000" dirty="0">
                <a:solidFill>
                  <a:srgbClr val="000082"/>
                </a:solidFill>
              </a:rPr>
            </a:br>
            <a:r>
              <a:rPr lang="fr-FR" sz="2000" b="1" dirty="0">
                <a:solidFill>
                  <a:srgbClr val="000082"/>
                </a:solidFill>
              </a:rPr>
              <a:t>avant Conseil de Classe du 2</a:t>
            </a:r>
            <a:r>
              <a:rPr lang="fr-FR" sz="2000" b="1" baseline="30000" dirty="0">
                <a:solidFill>
                  <a:srgbClr val="000082"/>
                </a:solidFill>
              </a:rPr>
              <a:t>nd</a:t>
            </a:r>
            <a:r>
              <a:rPr lang="fr-FR" sz="2000" b="1" dirty="0">
                <a:solidFill>
                  <a:srgbClr val="000082"/>
                </a:solidFill>
              </a:rPr>
              <a:t> trimestre </a:t>
            </a:r>
            <a:r>
              <a:rPr lang="fr-FR" dirty="0">
                <a:solidFill>
                  <a:srgbClr val="000082"/>
                </a:solidFill>
              </a:rPr>
              <a:t>retour pour le </a:t>
            </a:r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lundi 3 février</a:t>
            </a:r>
          </a:p>
          <a:p>
            <a:pPr marL="457200" indent="-457200" algn="ctr">
              <a:spcAft>
                <a:spcPts val="9000"/>
              </a:spcAft>
              <a:buClr>
                <a:srgbClr val="1036A0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1036A0"/>
                </a:solidFill>
              </a:rPr>
              <a:t>Proposition de l'Établissement 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2000" b="1" dirty="0">
                <a:solidFill>
                  <a:srgbClr val="1036A0"/>
                </a:solidFill>
              </a:rPr>
              <a:t>après Conseil de Classe du 2</a:t>
            </a:r>
            <a:r>
              <a:rPr lang="fr-FR" sz="2000" b="1" baseline="30000" dirty="0">
                <a:solidFill>
                  <a:srgbClr val="1036A0"/>
                </a:solidFill>
              </a:rPr>
              <a:t>nd</a:t>
            </a:r>
            <a:r>
              <a:rPr lang="fr-FR" sz="2000" b="1" dirty="0">
                <a:solidFill>
                  <a:srgbClr val="1036A0"/>
                </a:solidFill>
              </a:rPr>
              <a:t> trimestre</a:t>
            </a:r>
            <a:br>
              <a:rPr lang="fr-FR" sz="2400" b="1" dirty="0">
                <a:solidFill>
                  <a:srgbClr val="1036A0"/>
                </a:solidFill>
              </a:rPr>
            </a:br>
            <a:r>
              <a:rPr lang="fr-FR" dirty="0">
                <a:solidFill>
                  <a:srgbClr val="1036A0"/>
                </a:solidFill>
              </a:rPr>
              <a:t>(prise en compte du bilan scolaire à cette date)</a:t>
            </a:r>
            <a:br>
              <a:rPr lang="fr-FR" dirty="0">
                <a:solidFill>
                  <a:srgbClr val="1036A0"/>
                </a:solidFill>
              </a:rPr>
            </a:b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 au 13 mars 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2025</a:t>
            </a:r>
          </a:p>
        </p:txBody>
      </p:sp>
      <p:sp>
        <p:nvSpPr>
          <p:cNvPr id="13" name="Ellipse 12"/>
          <p:cNvSpPr/>
          <p:nvPr/>
        </p:nvSpPr>
        <p:spPr>
          <a:xfrm>
            <a:off x="6985769" y="1459418"/>
            <a:ext cx="373347" cy="1990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19" y="458970"/>
            <a:ext cx="4329275" cy="611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B8FD571-5BDB-4789-BEC7-DCC5579BB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20" y="458970"/>
            <a:ext cx="4329275" cy="611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 animBg="1"/>
      <p:bldP spid="10" grpId="0" animBg="1"/>
      <p:bldP spid="10" grpId="1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assepor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324" y="620688"/>
            <a:ext cx="4205270" cy="5928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4048" y="980728"/>
            <a:ext cx="3941832" cy="1178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004048" y="2264172"/>
            <a:ext cx="3941832" cy="1228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04048" y="3584890"/>
            <a:ext cx="3941832" cy="7166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004048" y="4381500"/>
            <a:ext cx="3941832" cy="825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004048" y="5270500"/>
            <a:ext cx="3941832" cy="8017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785794"/>
            <a:ext cx="4786314" cy="430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500"/>
              </a:spcAft>
              <a:buClr>
                <a:srgbClr val="1036A0"/>
              </a:buClr>
            </a:pPr>
            <a:r>
              <a:rPr lang="fr-FR" sz="2400" dirty="0">
                <a:solidFill>
                  <a:srgbClr val="1036A0"/>
                </a:solidFill>
              </a:rPr>
              <a:t>4.  </a:t>
            </a:r>
            <a:r>
              <a:rPr lang="fr-FR" sz="2000" dirty="0">
                <a:solidFill>
                  <a:srgbClr val="1036A0"/>
                </a:solidFill>
              </a:rPr>
              <a:t>Réponse de la famille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2000" dirty="0">
                <a:solidFill>
                  <a:srgbClr val="1036A0"/>
                </a:solidFill>
              </a:rPr>
              <a:t> après avis </a:t>
            </a:r>
            <a:r>
              <a:rPr lang="fr-FR" sz="2000" dirty="0" err="1">
                <a:solidFill>
                  <a:srgbClr val="1036A0"/>
                </a:solidFill>
              </a:rPr>
              <a:t>C.Classe</a:t>
            </a:r>
            <a:r>
              <a:rPr lang="fr-FR" sz="2000" dirty="0">
                <a:solidFill>
                  <a:srgbClr val="1036A0"/>
                </a:solidFill>
              </a:rPr>
              <a:t> 2</a:t>
            </a:r>
            <a:r>
              <a:rPr lang="fr-FR" sz="2000" baseline="30000" dirty="0">
                <a:solidFill>
                  <a:srgbClr val="1036A0"/>
                </a:solidFill>
              </a:rPr>
              <a:t>nd</a:t>
            </a:r>
            <a:r>
              <a:rPr lang="fr-FR" sz="2000" dirty="0">
                <a:solidFill>
                  <a:srgbClr val="1036A0"/>
                </a:solidFill>
              </a:rPr>
              <a:t> trim. 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2000" dirty="0">
                <a:solidFill>
                  <a:srgbClr val="1036A0"/>
                </a:solidFill>
              </a:rPr>
              <a:t>et </a:t>
            </a:r>
            <a:r>
              <a:rPr lang="fr-FR" sz="2000" b="1" dirty="0">
                <a:solidFill>
                  <a:srgbClr val="1036A0"/>
                </a:solidFill>
              </a:rPr>
              <a:t>avant C. Classe 3</a:t>
            </a:r>
            <a:r>
              <a:rPr lang="fr-FR" sz="2000" b="1" baseline="30000" dirty="0">
                <a:solidFill>
                  <a:srgbClr val="1036A0"/>
                </a:solidFill>
              </a:rPr>
              <a:t>ème</a:t>
            </a:r>
            <a:r>
              <a:rPr lang="fr-FR" sz="2000" b="1" dirty="0">
                <a:solidFill>
                  <a:srgbClr val="1036A0"/>
                </a:solidFill>
              </a:rPr>
              <a:t> trim</a:t>
            </a:r>
            <a:r>
              <a:rPr lang="fr-FR" sz="2000" dirty="0">
                <a:solidFill>
                  <a:srgbClr val="1036A0"/>
                </a:solidFill>
              </a:rPr>
              <a:t>.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pour le 24 mars 2025</a:t>
            </a:r>
          </a:p>
          <a:p>
            <a:pPr marL="457200" indent="-457200" algn="r">
              <a:spcAft>
                <a:spcPts val="1000"/>
              </a:spcAft>
              <a:buClr>
                <a:srgbClr val="1036A0"/>
              </a:buClr>
              <a:buAutoNum type="arabicPeriod" startAt="5"/>
            </a:pPr>
            <a:r>
              <a:rPr lang="fr-FR" sz="2000" dirty="0">
                <a:solidFill>
                  <a:srgbClr val="1036A0"/>
                </a:solidFill>
              </a:rPr>
              <a:t>Proposition définitive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2000" dirty="0">
                <a:solidFill>
                  <a:srgbClr val="1036A0"/>
                </a:solidFill>
              </a:rPr>
              <a:t>du Conseil de Classe du 3</a:t>
            </a:r>
            <a:r>
              <a:rPr lang="fr-FR" sz="2000" baseline="30000" dirty="0">
                <a:solidFill>
                  <a:srgbClr val="1036A0"/>
                </a:solidFill>
              </a:rPr>
              <a:t>ème</a:t>
            </a:r>
            <a:r>
              <a:rPr lang="fr-FR" sz="2000" dirty="0">
                <a:solidFill>
                  <a:srgbClr val="1036A0"/>
                </a:solidFill>
              </a:rPr>
              <a:t> trim.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26 et 27 mai 2025 </a:t>
            </a:r>
          </a:p>
          <a:p>
            <a:pPr algn="r">
              <a:spcAft>
                <a:spcPts val="1000"/>
              </a:spcAft>
              <a:buClr>
                <a:srgbClr val="1036A0"/>
              </a:buClr>
            </a:pPr>
            <a:r>
              <a:rPr lang="fr-FR" sz="2400" dirty="0">
                <a:solidFill>
                  <a:srgbClr val="92D050"/>
                </a:solidFill>
              </a:rPr>
              <a:t> </a:t>
            </a:r>
          </a:p>
          <a:p>
            <a:pPr marL="457200" indent="-457200" algn="r">
              <a:spcAft>
                <a:spcPts val="600"/>
              </a:spcAft>
              <a:buClr>
                <a:srgbClr val="1036A0"/>
              </a:buClr>
              <a:buFont typeface="+mj-lt"/>
              <a:buAutoNum type="arabicPeriod" startAt="3"/>
            </a:pPr>
            <a:r>
              <a:rPr lang="fr-FR" sz="2000" b="1" dirty="0">
                <a:solidFill>
                  <a:srgbClr val="1036A0"/>
                </a:solidFill>
              </a:rPr>
              <a:t>Si besoin, rendez-vous </a:t>
            </a:r>
            <a:br>
              <a:rPr lang="fr-FR" dirty="0">
                <a:solidFill>
                  <a:srgbClr val="33B9CB"/>
                </a:solidFill>
              </a:rPr>
            </a:br>
            <a:r>
              <a:rPr lang="fr-FR" sz="2000" b="1" dirty="0">
                <a:solidFill>
                  <a:srgbClr val="1036A0"/>
                </a:solidFill>
              </a:rPr>
              <a:t> avec  M. Eude</a:t>
            </a:r>
            <a:r>
              <a:rPr lang="fr-FR" sz="1600" dirty="0">
                <a:solidFill>
                  <a:srgbClr val="1036A0"/>
                </a:solidFill>
              </a:rPr>
              <a:t>,  Directeur, puis décision.</a:t>
            </a:r>
          </a:p>
          <a:p>
            <a:pPr marL="457200" indent="-457200" algn="r">
              <a:buClr>
                <a:srgbClr val="1036A0"/>
              </a:buClr>
              <a:buFont typeface="+mj-lt"/>
              <a:buAutoNum type="arabicPeriod" startAt="3"/>
            </a:pPr>
            <a:r>
              <a:rPr lang="fr-FR" sz="2400" dirty="0">
                <a:solidFill>
                  <a:srgbClr val="92D050"/>
                </a:solidFill>
              </a:rPr>
              <a:t>  </a:t>
            </a:r>
            <a:r>
              <a:rPr lang="fr-FR" sz="2000" dirty="0">
                <a:solidFill>
                  <a:srgbClr val="1036A0"/>
                </a:solidFill>
              </a:rPr>
              <a:t>Réponse définitive de la famille, 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1600" dirty="0">
                <a:solidFill>
                  <a:srgbClr val="1036A0"/>
                </a:solidFill>
              </a:rPr>
              <a:t>le cas échéant la famille peut faire appel.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8429652" y="3764280"/>
            <a:ext cx="470508" cy="838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36" y="739944"/>
            <a:ext cx="4311804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6639"/>
            <a:ext cx="4200257" cy="58647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6" y="1052736"/>
            <a:ext cx="273630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6"/>
            </a:pPr>
            <a:r>
              <a:rPr lang="fr-FR" dirty="0">
                <a:solidFill>
                  <a:srgbClr val="1036A0"/>
                </a:solidFill>
              </a:rPr>
              <a:t>Réponse de la famille</a:t>
            </a:r>
            <a:br>
              <a:rPr lang="fr-FR" dirty="0">
                <a:solidFill>
                  <a:srgbClr val="92D050"/>
                </a:solidFill>
              </a:rPr>
            </a:br>
            <a:r>
              <a:rPr lang="fr-FR" b="1" dirty="0">
                <a:solidFill>
                  <a:srgbClr val="1036A0"/>
                </a:solidFill>
              </a:rPr>
              <a:t>après</a:t>
            </a:r>
            <a:r>
              <a:rPr lang="fr-FR" b="1" dirty="0">
                <a:solidFill>
                  <a:srgbClr val="92D050"/>
                </a:solidFill>
              </a:rPr>
              <a:t> </a:t>
            </a:r>
            <a:r>
              <a:rPr lang="fr-FR" dirty="0">
                <a:solidFill>
                  <a:srgbClr val="1036A0"/>
                </a:solidFill>
              </a:rPr>
              <a:t>proposition</a:t>
            </a:r>
            <a:r>
              <a:rPr lang="fr-FR" b="1" dirty="0">
                <a:solidFill>
                  <a:srgbClr val="92D050"/>
                </a:solidFill>
              </a:rPr>
              <a:t> </a:t>
            </a:r>
            <a:r>
              <a:rPr lang="fr-FR" b="1" dirty="0">
                <a:solidFill>
                  <a:srgbClr val="1036A0"/>
                </a:solidFill>
              </a:rPr>
              <a:t>C. Classe 3</a:t>
            </a:r>
            <a:r>
              <a:rPr lang="fr-FR" b="1" baseline="30000" dirty="0">
                <a:solidFill>
                  <a:srgbClr val="1036A0"/>
                </a:solidFill>
              </a:rPr>
              <a:t>ème</a:t>
            </a:r>
            <a:r>
              <a:rPr lang="fr-FR" b="1" dirty="0">
                <a:solidFill>
                  <a:srgbClr val="1036A0"/>
                </a:solidFill>
              </a:rPr>
              <a:t> trim</a:t>
            </a:r>
            <a:r>
              <a:rPr lang="fr-FR" sz="2000" dirty="0">
                <a:solidFill>
                  <a:srgbClr val="1036A0"/>
                </a:solidFill>
              </a:rPr>
              <a:t>. </a:t>
            </a:r>
            <a:br>
              <a:rPr lang="fr-FR" sz="2000" dirty="0">
                <a:solidFill>
                  <a:srgbClr val="92D050"/>
                </a:solidFill>
              </a:rPr>
            </a:b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avant 2 juin 2025</a:t>
            </a: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>
              <a:spcAft>
                <a:spcPts val="600"/>
              </a:spcAft>
              <a:buClr>
                <a:srgbClr val="1036A0"/>
              </a:buClr>
            </a:pPr>
            <a:r>
              <a:rPr lang="fr-FR" dirty="0">
                <a:solidFill>
                  <a:srgbClr val="1036A0"/>
                </a:solidFill>
              </a:rPr>
              <a:t>7.    </a:t>
            </a:r>
            <a:r>
              <a:rPr lang="fr-FR" b="1" dirty="0">
                <a:solidFill>
                  <a:srgbClr val="1036A0"/>
                </a:solidFill>
              </a:rPr>
              <a:t>Si besoin, rendez-vous </a:t>
            </a:r>
            <a:br>
              <a:rPr lang="fr-FR" dirty="0">
                <a:solidFill>
                  <a:srgbClr val="33B9CB"/>
                </a:solidFill>
              </a:rPr>
            </a:br>
            <a:r>
              <a:rPr lang="fr-FR" b="1" dirty="0">
                <a:solidFill>
                  <a:srgbClr val="1036A0"/>
                </a:solidFill>
              </a:rPr>
              <a:t> avec  M. Eude</a:t>
            </a:r>
            <a:r>
              <a:rPr lang="fr-FR" dirty="0">
                <a:solidFill>
                  <a:srgbClr val="1036A0"/>
                </a:solidFill>
              </a:rPr>
              <a:t>,  Directeur, puis décision.</a:t>
            </a:r>
          </a:p>
          <a:p>
            <a:pPr algn="r">
              <a:buClr>
                <a:srgbClr val="1036A0"/>
              </a:buClr>
            </a:pPr>
            <a:r>
              <a:rPr lang="fr-FR" dirty="0">
                <a:solidFill>
                  <a:srgbClr val="002060"/>
                </a:solidFill>
              </a:rPr>
              <a:t>8.  </a:t>
            </a:r>
            <a:r>
              <a:rPr lang="fr-FR" dirty="0">
                <a:solidFill>
                  <a:srgbClr val="1036A0"/>
                </a:solidFill>
              </a:rPr>
              <a:t>Réponse définitive de la famille, </a:t>
            </a:r>
            <a:br>
              <a:rPr lang="fr-FR" dirty="0">
                <a:solidFill>
                  <a:srgbClr val="1036A0"/>
                </a:solidFill>
              </a:rPr>
            </a:br>
            <a:r>
              <a:rPr lang="fr-FR" dirty="0">
                <a:solidFill>
                  <a:srgbClr val="1036A0"/>
                </a:solidFill>
              </a:rPr>
              <a:t>le cas échéant la famille peut faire appel.</a:t>
            </a:r>
          </a:p>
          <a:p>
            <a:pPr marL="342900" indent="-342900">
              <a:buAutoNum type="arabicPeriod" startAt="6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6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2238338" y="4148138"/>
            <a:ext cx="792163" cy="0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642910" y="4143380"/>
            <a:ext cx="1328718" cy="296842"/>
          </a:xfrm>
        </p:spPr>
        <p:txBody>
          <a:bodyPr>
            <a:noAutofit/>
          </a:bodyPr>
          <a:lstStyle/>
          <a:p>
            <a:r>
              <a:rPr lang="fr-FR" sz="1000" dirty="0"/>
              <a:t>Des lieux et des temps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14282" y="3500438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 LIEUX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DES TEMPS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203848" y="965040"/>
            <a:ext cx="5940152" cy="431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125" lvl="0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b="1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Point régulier </a:t>
            </a: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autour du </a:t>
            </a:r>
            <a:r>
              <a:rPr lang="fr-FR" b="1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Professeur Principal</a:t>
            </a:r>
          </a:p>
          <a:p>
            <a:pPr marL="365125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Pour la Seconde voie générale : </a:t>
            </a:r>
            <a:r>
              <a:rPr lang="fr-FR" b="1" spc="100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Témoignages de Lycéens</a:t>
            </a:r>
          </a:p>
          <a:p>
            <a:pPr marL="365125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Pour la Seconde voie professionnelle : incitation à se rendre aux   Portes  Ouvertes  des  établissements   concernés.</a:t>
            </a:r>
          </a:p>
          <a:p>
            <a:pPr marL="365125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b="1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Centre Psychopédagogique en lien avec l’Institution :</a:t>
            </a:r>
            <a:b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RV  individuels  avec  les  familles  </a:t>
            </a:r>
          </a:p>
          <a:p>
            <a:pPr marL="365125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Site </a:t>
            </a:r>
            <a:r>
              <a:rPr lang="fr-FR" b="1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ONISEP</a:t>
            </a: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: www.onisep.fr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1036A0"/>
              </a:buClr>
              <a:buFontTx/>
              <a:buChar char="•"/>
            </a:pP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Cité des métiers , avenue de l’Europe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563888" y="116632"/>
            <a:ext cx="547260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8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Accompagnement des élèves à l'Institution Jean-Paul II</a:t>
            </a:r>
          </a:p>
        </p:txBody>
      </p:sp>
      <p:sp>
        <p:nvSpPr>
          <p:cNvPr id="19" name="Forme libre 18"/>
          <p:cNvSpPr/>
          <p:nvPr/>
        </p:nvSpPr>
        <p:spPr>
          <a:xfrm>
            <a:off x="3071802" y="953775"/>
            <a:ext cx="5852160" cy="5667642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7487</TotalTime>
  <Words>1415</Words>
  <Application>Microsoft Office PowerPoint</Application>
  <PresentationFormat>Affichage à l'écran (4:3)</PresentationFormat>
  <Paragraphs>257</Paragraphs>
  <Slides>25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Garamond</vt:lpstr>
      <vt:lpstr>Wingdings</vt:lpstr>
      <vt:lpstr>2_Thème Office</vt:lpstr>
      <vt:lpstr>Conception personnalisée</vt:lpstr>
      <vt:lpstr>1_Thème Office</vt:lpstr>
      <vt:lpstr>Présentation PowerPoint</vt:lpstr>
      <vt:lpstr>Présentation</vt:lpstr>
      <vt:lpstr>Accompagnement des élèves à l'Institution Jean-Paul II</vt:lpstr>
      <vt:lpstr>Accompagnement des élèves à l'Institution Jean-Paul II</vt:lpstr>
      <vt:lpstr>Les étapes de l'orientation  en 3ème , un outil.</vt:lpstr>
      <vt:lpstr>Présentation PowerPoint</vt:lpstr>
      <vt:lpstr>Présentation PowerPoint</vt:lpstr>
      <vt:lpstr>Présentation PowerPoint</vt:lpstr>
      <vt:lpstr>Des lieux et des temps</vt:lpstr>
      <vt:lpstr>Pour choisir une orientation: Les différentes voies de formation</vt:lpstr>
      <vt:lpstr>Présentation PowerPoint</vt:lpstr>
      <vt:lpstr>LYCEE Seconde PROFESSIONNELLE</vt:lpstr>
      <vt:lpstr>Présentation PowerPoint</vt:lpstr>
      <vt:lpstr>S’orienter vers la voie générale et  technologique en 2025</vt:lpstr>
      <vt:lpstr>Présentation PowerPoint</vt:lpstr>
      <vt:lpstr>La voie générale et technologique  </vt:lpstr>
      <vt:lpstr>Présentation PowerPoint</vt:lpstr>
      <vt:lpstr>Des options de la seconde à la Terminale à JP2</vt:lpstr>
      <vt:lpstr>TUTORAT rénové en Seconde à l’Institution depuis septembre 2013</vt:lpstr>
      <vt:lpstr>A partir de la Première, en voie générale</vt:lpstr>
      <vt:lpstr>Présentation PowerPoint</vt:lpstr>
      <vt:lpstr>Présentation PowerPoint</vt:lpstr>
      <vt:lpstr>Comment s'inscrire dans un Lycée</vt:lpstr>
      <vt:lpstr>Dates DNB juin 2025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réforme du lycée</dc:title>
  <dc:creator>desb</dc:creator>
  <cp:lastModifiedBy>Fabienne Cottenceau</cp:lastModifiedBy>
  <cp:revision>495</cp:revision>
  <cp:lastPrinted>2019-02-05T07:51:44Z</cp:lastPrinted>
  <dcterms:created xsi:type="dcterms:W3CDTF">2010-01-02T18:17:42Z</dcterms:created>
  <dcterms:modified xsi:type="dcterms:W3CDTF">2025-01-20T16:16:37Z</dcterms:modified>
</cp:coreProperties>
</file>